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61" r:id="rId1"/>
    <p:sldMasterId id="2147483674" r:id="rId2"/>
  </p:sldMasterIdLst>
  <p:notesMasterIdLst>
    <p:notesMasterId r:id="rId22"/>
  </p:notesMasterIdLst>
  <p:handoutMasterIdLst>
    <p:handoutMasterId r:id="rId23"/>
  </p:handoutMasterIdLst>
  <p:sldIdLst>
    <p:sldId id="380" r:id="rId3"/>
    <p:sldId id="535" r:id="rId4"/>
    <p:sldId id="542" r:id="rId5"/>
    <p:sldId id="537" r:id="rId6"/>
    <p:sldId id="561" r:id="rId7"/>
    <p:sldId id="563" r:id="rId8"/>
    <p:sldId id="466" r:id="rId9"/>
    <p:sldId id="268" r:id="rId10"/>
    <p:sldId id="269" r:id="rId11"/>
    <p:sldId id="529" r:id="rId12"/>
    <p:sldId id="564" r:id="rId13"/>
    <p:sldId id="565" r:id="rId14"/>
    <p:sldId id="539" r:id="rId15"/>
    <p:sldId id="568" r:id="rId16"/>
    <p:sldId id="567" r:id="rId17"/>
    <p:sldId id="279" r:id="rId18"/>
    <p:sldId id="538" r:id="rId19"/>
    <p:sldId id="531" r:id="rId20"/>
    <p:sldId id="321" r:id="rId21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434">
          <p15:clr>
            <a:srgbClr val="A4A3A4"/>
          </p15:clr>
        </p15:guide>
        <p15:guide id="3" orient="horz" pos="300">
          <p15:clr>
            <a:srgbClr val="A4A3A4"/>
          </p15:clr>
        </p15:guide>
        <p15:guide id="4" orient="horz" pos="482">
          <p15:clr>
            <a:srgbClr val="A4A3A4"/>
          </p15:clr>
        </p15:guide>
        <p15:guide id="5" pos="2880">
          <p15:clr>
            <a:srgbClr val="A4A3A4"/>
          </p15:clr>
        </p15:guide>
        <p15:guide id="6" pos="249">
          <p15:clr>
            <a:srgbClr val="A4A3A4"/>
          </p15:clr>
        </p15:guide>
        <p15:guide id="7" pos="5511">
          <p15:clr>
            <a:srgbClr val="A4A3A4"/>
          </p15:clr>
        </p15:guide>
        <p15:guide id="8" pos="340">
          <p15:clr>
            <a:srgbClr val="A4A3A4"/>
          </p15:clr>
        </p15:guide>
        <p15:guide id="9" pos="5148">
          <p15:clr>
            <a:srgbClr val="A4A3A4"/>
          </p15:clr>
        </p15:guide>
        <p15:guide id="10" pos="3107">
          <p15:clr>
            <a:srgbClr val="A4A3A4"/>
          </p15:clr>
        </p15:guide>
        <p15:guide id="11" pos="333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C22F0"/>
    <a:srgbClr val="9AE0EA"/>
    <a:srgbClr val="67D2DF"/>
    <a:srgbClr val="717C7D"/>
    <a:srgbClr val="E60028"/>
    <a:srgbClr val="E4E8E7"/>
    <a:srgbClr val="B9E5CA"/>
    <a:srgbClr val="FE5000"/>
    <a:srgbClr val="91D6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3" autoAdjust="0"/>
    <p:restoredTop sz="95195" autoAdjust="0"/>
  </p:normalViewPr>
  <p:slideViewPr>
    <p:cSldViewPr>
      <p:cViewPr varScale="1">
        <p:scale>
          <a:sx n="103" d="100"/>
          <a:sy n="103" d="100"/>
        </p:scale>
        <p:origin x="1854" y="108"/>
      </p:cViewPr>
      <p:guideLst>
        <p:guide orient="horz" pos="2160"/>
        <p:guide orient="horz" pos="1434"/>
        <p:guide orient="horz" pos="300"/>
        <p:guide orient="horz" pos="482"/>
        <p:guide pos="2880"/>
        <p:guide pos="249"/>
        <p:guide pos="5511"/>
        <p:guide pos="340"/>
        <p:guide pos="5148"/>
        <p:guide pos="3107"/>
        <p:guide pos="33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-3936" y="-84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F41C15-550B-4C48-9A2D-FCFE4481BE57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1F7162C-9CB5-4AB9-B9B4-D133F3885E67}">
      <dgm:prSet phldrT="[Texte]" custScaleX="117717" custScaleY="112134" custLinFactNeighborX="792" custLinFactNeighborY="-2376"/>
      <dgm:spPr>
        <a:xfrm>
          <a:off x="2168123" y="1244666"/>
          <a:ext cx="1811526" cy="1725610"/>
        </a:xfrm>
        <a:prstGeom prst="ellipse">
          <a:avLst/>
        </a:prstGeom>
        <a:solidFill>
          <a:srgbClr val="E4E8E7"/>
        </a:solidFill>
        <a:ln w="25400" cap="flat" cmpd="sng" algn="ctr">
          <a:noFill/>
          <a:prstDash val="solid"/>
        </a:ln>
        <a:effectLst>
          <a:outerShdw blurRad="50800" dist="38100" dir="10800000" algn="r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fr-FR" dirty="0"/>
        </a:p>
      </dgm:t>
    </dgm:pt>
    <dgm:pt modelId="{FB76D7DB-AF52-47E4-8828-D2F410740F68}" type="sibTrans" cxnId="{0F22CEC2-EFFF-4361-BB7F-C30732589B39}">
      <dgm:prSet/>
      <dgm:spPr/>
      <dgm:t>
        <a:bodyPr/>
        <a:lstStyle/>
        <a:p>
          <a:endParaRPr lang="fr-FR"/>
        </a:p>
      </dgm:t>
    </dgm:pt>
    <dgm:pt modelId="{F3552EE8-30FE-4ACA-9864-85A235BF752A}" type="parTrans" cxnId="{0F22CEC2-EFFF-4361-BB7F-C30732589B39}">
      <dgm:prSet/>
      <dgm:spPr/>
      <dgm:t>
        <a:bodyPr/>
        <a:lstStyle/>
        <a:p>
          <a:endParaRPr lang="fr-FR"/>
        </a:p>
      </dgm:t>
    </dgm:pt>
    <dgm:pt modelId="{9FA431E1-AF15-4077-B84D-42D2C91F699C}">
      <dgm:prSet phldrT="[Texte]"/>
      <dgm:spPr>
        <a:xfrm>
          <a:off x="1094050" y="2463672"/>
          <a:ext cx="1077217" cy="1077217"/>
        </a:xfrm>
        <a:solidFill>
          <a:sysClr val="window" lastClr="FFFFF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fr-FR" dirty="0">
            <a:solidFill>
              <a:sysClr val="window" lastClr="FFFFFF"/>
            </a:solidFill>
            <a:latin typeface="Verdana"/>
            <a:ea typeface="+mn-ea"/>
            <a:cs typeface="+mn-cs"/>
          </a:endParaRPr>
        </a:p>
      </dgm:t>
    </dgm:pt>
    <dgm:pt modelId="{B2C88D33-BD37-4B6D-9552-ED6F6E8E6DC4}">
      <dgm:prSet phldrT="[Texte]"/>
      <dgm:spPr>
        <a:xfrm>
          <a:off x="3924731" y="2372361"/>
          <a:ext cx="1077217" cy="1259838"/>
        </a:xfrm>
        <a:solidFill>
          <a:sysClr val="window" lastClr="FFFFF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fr-FR" dirty="0">
            <a:solidFill>
              <a:sysClr val="window" lastClr="FFFFFF"/>
            </a:solidFill>
            <a:latin typeface="Verdana"/>
            <a:ea typeface="+mn-ea"/>
            <a:cs typeface="+mn-cs"/>
          </a:endParaRPr>
        </a:p>
      </dgm:t>
    </dgm:pt>
    <dgm:pt modelId="{C0A77CAB-9D8C-4E4F-9A65-2B618272D6B2}">
      <dgm:prSet phldrT="[Texte]"/>
      <dgm:spPr>
        <a:xfrm>
          <a:off x="2306125" y="-9416"/>
          <a:ext cx="1483749" cy="1120511"/>
        </a:xfrm>
        <a:solidFill>
          <a:sysClr val="window" lastClr="FFFFF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fr-FR" dirty="0">
            <a:solidFill>
              <a:sysClr val="window" lastClr="FFFFFF"/>
            </a:solidFill>
            <a:latin typeface="Verdana"/>
            <a:ea typeface="+mn-ea"/>
            <a:cs typeface="+mn-cs"/>
          </a:endParaRPr>
        </a:p>
      </dgm:t>
    </dgm:pt>
    <dgm:pt modelId="{3892F257-1754-4E59-AC28-9AA5EC096097}" type="sibTrans" cxnId="{C430ED4C-CBFF-4F7E-BED1-5B8485BD2474}">
      <dgm:prSet/>
      <dgm:spPr>
        <a:xfrm>
          <a:off x="1374925" y="512058"/>
          <a:ext cx="3346149" cy="3346149"/>
        </a:xfrm>
        <a:solidFill>
          <a:srgbClr val="C6E9EF"/>
        </a:solidFill>
        <a:ln>
          <a:noFill/>
        </a:ln>
        <a:effectLst/>
      </dgm:spPr>
      <dgm:t>
        <a:bodyPr/>
        <a:lstStyle/>
        <a:p>
          <a:endParaRPr lang="fr-FR"/>
        </a:p>
      </dgm:t>
    </dgm:pt>
    <dgm:pt modelId="{79A6029F-7D51-48DE-9C02-FA58B7109672}" type="parTrans" cxnId="{C430ED4C-CBFF-4F7E-BED1-5B8485BD2474}">
      <dgm:prSet/>
      <dgm:spPr/>
      <dgm:t>
        <a:bodyPr/>
        <a:lstStyle/>
        <a:p>
          <a:endParaRPr lang="fr-FR"/>
        </a:p>
      </dgm:t>
    </dgm:pt>
    <dgm:pt modelId="{A06F6615-2580-41FE-8D90-3F72D7B124C7}" type="sibTrans" cxnId="{3DC1383A-4B85-431C-A057-195E490BFC95}">
      <dgm:prSet/>
      <dgm:spPr>
        <a:xfrm>
          <a:off x="1374925" y="512058"/>
          <a:ext cx="3346149" cy="3346149"/>
        </a:xfrm>
        <a:solidFill>
          <a:srgbClr val="C6E9EF"/>
        </a:solidFill>
        <a:ln>
          <a:noFill/>
        </a:ln>
        <a:effectLst/>
      </dgm:spPr>
      <dgm:t>
        <a:bodyPr/>
        <a:lstStyle/>
        <a:p>
          <a:endParaRPr lang="fr-FR"/>
        </a:p>
      </dgm:t>
    </dgm:pt>
    <dgm:pt modelId="{D808A8A4-62E1-42D9-AE2D-A05DDF14A060}" type="parTrans" cxnId="{3DC1383A-4B85-431C-A057-195E490BFC95}">
      <dgm:prSet/>
      <dgm:spPr/>
      <dgm:t>
        <a:bodyPr/>
        <a:lstStyle/>
        <a:p>
          <a:endParaRPr lang="fr-FR"/>
        </a:p>
      </dgm:t>
    </dgm:pt>
    <dgm:pt modelId="{22F609A2-AEC5-4692-9A5D-708B74A5B9F8}" type="sibTrans" cxnId="{51CB08AB-B9F4-420A-9E51-DB78182C8473}">
      <dgm:prSet/>
      <dgm:spPr>
        <a:xfrm>
          <a:off x="1374925" y="512058"/>
          <a:ext cx="3346149" cy="3346149"/>
        </a:xfrm>
        <a:solidFill>
          <a:srgbClr val="C6E9EF"/>
        </a:solidFill>
        <a:ln>
          <a:noFill/>
        </a:ln>
        <a:effectLst/>
      </dgm:spPr>
      <dgm:t>
        <a:bodyPr/>
        <a:lstStyle/>
        <a:p>
          <a:endParaRPr lang="fr-FR"/>
        </a:p>
      </dgm:t>
    </dgm:pt>
    <dgm:pt modelId="{EAF39976-F996-445D-813C-9FE4F7E568E1}" type="parTrans" cxnId="{51CB08AB-B9F4-420A-9E51-DB78182C8473}">
      <dgm:prSet/>
      <dgm:spPr/>
      <dgm:t>
        <a:bodyPr/>
        <a:lstStyle/>
        <a:p>
          <a:endParaRPr lang="fr-FR"/>
        </a:p>
      </dgm:t>
    </dgm:pt>
    <dgm:pt modelId="{65A2B0D7-2698-4ACE-B6CF-5735AFBEE316}">
      <dgm:prSet phldrT="[Texte]" custScaleX="117717" custScaleY="112134" custLinFactNeighborX="792" custLinFactNeighborY="-2376"/>
      <dgm:spPr>
        <a:xfrm>
          <a:off x="2168123" y="1244666"/>
          <a:ext cx="1811526" cy="1725610"/>
        </a:xfrm>
        <a:prstGeom prst="ellipse">
          <a:avLst/>
        </a:prstGeom>
        <a:solidFill>
          <a:srgbClr val="E4E8E7"/>
        </a:solidFill>
        <a:ln w="25400" cap="flat" cmpd="sng" algn="ctr">
          <a:noFill/>
          <a:prstDash val="solid"/>
        </a:ln>
        <a:effectLst>
          <a:outerShdw blurRad="50800" dist="38100" dir="10800000" algn="r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fr-FR"/>
        </a:p>
      </dgm:t>
    </dgm:pt>
    <dgm:pt modelId="{5AF3BD12-1143-4C27-A62C-C319E92CB3EB}" type="parTrans" cxnId="{EB2E84EB-46BC-4128-AC76-2D8E117B2D32}">
      <dgm:prSet/>
      <dgm:spPr/>
      <dgm:t>
        <a:bodyPr/>
        <a:lstStyle/>
        <a:p>
          <a:endParaRPr lang="fr-FR"/>
        </a:p>
      </dgm:t>
    </dgm:pt>
    <dgm:pt modelId="{60A54D97-1C6F-4F93-83B2-7E6B5BA45563}" type="sibTrans" cxnId="{EB2E84EB-46BC-4128-AC76-2D8E117B2D32}">
      <dgm:prSet/>
      <dgm:spPr/>
      <dgm:t>
        <a:bodyPr/>
        <a:lstStyle/>
        <a:p>
          <a:endParaRPr lang="fr-FR"/>
        </a:p>
      </dgm:t>
    </dgm:pt>
    <dgm:pt modelId="{17AB166B-030E-4536-BFF0-67D39DDC99C9}">
      <dgm:prSet phldrT="[Texte]" custT="1"/>
      <dgm:spPr>
        <a:xfrm>
          <a:off x="2168123" y="1244666"/>
          <a:ext cx="1811526" cy="1725610"/>
        </a:xfrm>
        <a:solidFill>
          <a:srgbClr val="E4E8E7"/>
        </a:solidFill>
        <a:ln w="25400" cap="flat" cmpd="sng" algn="ctr">
          <a:noFill/>
          <a:prstDash val="solid"/>
        </a:ln>
        <a:effectLst>
          <a:outerShdw blurRad="50800" dist="38100" dir="10800000" algn="r" rotWithShape="0">
            <a:prstClr val="black">
              <a:alpha val="40000"/>
            </a:prstClr>
          </a:outerShdw>
        </a:effectLst>
      </dgm:spPr>
      <dgm:t>
        <a:bodyPr lIns="0" rIns="0"/>
        <a:lstStyle/>
        <a:p>
          <a:pPr>
            <a:spcAft>
              <a:spcPts val="0"/>
            </a:spcAft>
          </a:pPr>
          <a:endParaRPr lang="fr-FR" sz="1000" b="1" dirty="0">
            <a:solidFill>
              <a:sysClr val="windowText" lastClr="000000"/>
            </a:solidFill>
            <a:latin typeface="Verdana"/>
            <a:ea typeface="+mn-ea"/>
            <a:cs typeface="+mn-cs"/>
          </a:endParaRPr>
        </a:p>
      </dgm:t>
    </dgm:pt>
    <dgm:pt modelId="{2C311800-0BCA-4867-9BDE-9038D6A97339}" type="sibTrans" cxnId="{3212ACDC-600E-467D-824F-C009C574BAD7}">
      <dgm:prSet/>
      <dgm:spPr/>
      <dgm:t>
        <a:bodyPr/>
        <a:lstStyle/>
        <a:p>
          <a:endParaRPr lang="fr-FR"/>
        </a:p>
      </dgm:t>
    </dgm:pt>
    <dgm:pt modelId="{274AE94E-0B6A-4147-9569-46BFF23ADCEC}" type="parTrans" cxnId="{3212ACDC-600E-467D-824F-C009C574BAD7}">
      <dgm:prSet/>
      <dgm:spPr/>
      <dgm:t>
        <a:bodyPr/>
        <a:lstStyle/>
        <a:p>
          <a:endParaRPr lang="fr-FR"/>
        </a:p>
      </dgm:t>
    </dgm:pt>
    <dgm:pt modelId="{DBFF0277-4EE0-49AF-A55B-A992A7922484}" type="pres">
      <dgm:prSet presAssocID="{8BF41C15-550B-4C48-9A2D-FCFE4481BE57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200C1A4-E317-4541-B7EF-3F77E336681A}" type="pres">
      <dgm:prSet presAssocID="{17AB166B-030E-4536-BFF0-67D39DDC99C9}" presName="centerShape" presStyleLbl="node0" presStyleIdx="0" presStyleCnt="1" custScaleX="120191" custScaleY="123220" custLinFactNeighborX="792" custLinFactNeighborY="-2376"/>
      <dgm:spPr>
        <a:prstGeom prst="ellipse">
          <a:avLst/>
        </a:prstGeom>
      </dgm:spPr>
    </dgm:pt>
    <dgm:pt modelId="{ACBFC75A-7EA3-40C3-A46D-5FA9EF9925EC}" type="pres">
      <dgm:prSet presAssocID="{C0A77CAB-9D8C-4E4F-9A65-2B618272D6B2}" presName="node" presStyleLbl="node1" presStyleIdx="0" presStyleCnt="3" custScaleX="137739" custScaleY="104019">
        <dgm:presLayoutVars>
          <dgm:bulletEnabled val="1"/>
        </dgm:presLayoutVars>
      </dgm:prSet>
      <dgm:spPr>
        <a:prstGeom prst="ellipse">
          <a:avLst/>
        </a:prstGeom>
      </dgm:spPr>
    </dgm:pt>
    <dgm:pt modelId="{97FB8949-3EBA-4C00-8363-A3607BDA0E6A}" type="pres">
      <dgm:prSet presAssocID="{C0A77CAB-9D8C-4E4F-9A65-2B618272D6B2}" presName="dummy" presStyleCnt="0"/>
      <dgm:spPr/>
    </dgm:pt>
    <dgm:pt modelId="{4B77329E-D39E-417E-ADE3-EF9208E0F495}" type="pres">
      <dgm:prSet presAssocID="{22F609A2-AEC5-4692-9A5D-708B74A5B9F8}" presName="sibTrans" presStyleLbl="sibTrans2D1" presStyleIdx="0" presStyleCnt="3"/>
      <dgm:spPr>
        <a:prstGeom prst="blockArc">
          <a:avLst>
            <a:gd name="adj1" fmla="val 16200000"/>
            <a:gd name="adj2" fmla="val 1800000"/>
            <a:gd name="adj3" fmla="val 4636"/>
          </a:avLst>
        </a:prstGeom>
      </dgm:spPr>
    </dgm:pt>
    <dgm:pt modelId="{03E6C86F-00EB-485C-AA31-2CB1090F1554}" type="pres">
      <dgm:prSet presAssocID="{B2C88D33-BD37-4B6D-9552-ED6F6E8E6DC4}" presName="node" presStyleLbl="node1" presStyleIdx="1" presStyleCnt="3" custScaleY="116953">
        <dgm:presLayoutVars>
          <dgm:bulletEnabled val="1"/>
        </dgm:presLayoutVars>
      </dgm:prSet>
      <dgm:spPr>
        <a:prstGeom prst="ellipse">
          <a:avLst/>
        </a:prstGeom>
      </dgm:spPr>
    </dgm:pt>
    <dgm:pt modelId="{30341655-46AA-4CB6-B6DE-5772D2F46E16}" type="pres">
      <dgm:prSet presAssocID="{B2C88D33-BD37-4B6D-9552-ED6F6E8E6DC4}" presName="dummy" presStyleCnt="0"/>
      <dgm:spPr/>
    </dgm:pt>
    <dgm:pt modelId="{6B91E35A-44A6-4470-AC15-1CCB2906CFED}" type="pres">
      <dgm:prSet presAssocID="{A06F6615-2580-41FE-8D90-3F72D7B124C7}" presName="sibTrans" presStyleLbl="sibTrans2D1" presStyleIdx="1" presStyleCnt="3"/>
      <dgm:spPr>
        <a:prstGeom prst="blockArc">
          <a:avLst>
            <a:gd name="adj1" fmla="val 1800000"/>
            <a:gd name="adj2" fmla="val 9000000"/>
            <a:gd name="adj3" fmla="val 4636"/>
          </a:avLst>
        </a:prstGeom>
      </dgm:spPr>
    </dgm:pt>
    <dgm:pt modelId="{2248BB85-608F-4445-82F8-2A4A56CFB1CD}" type="pres">
      <dgm:prSet presAssocID="{9FA431E1-AF15-4077-B84D-42D2C91F699C}" presName="node" presStyleLbl="node1" presStyleIdx="2" presStyleCnt="3">
        <dgm:presLayoutVars>
          <dgm:bulletEnabled val="1"/>
        </dgm:presLayoutVars>
      </dgm:prSet>
      <dgm:spPr>
        <a:prstGeom prst="ellipse">
          <a:avLst/>
        </a:prstGeom>
      </dgm:spPr>
    </dgm:pt>
    <dgm:pt modelId="{F04DF0E0-EF66-4A6D-A5CC-09D53B68C4BD}" type="pres">
      <dgm:prSet presAssocID="{9FA431E1-AF15-4077-B84D-42D2C91F699C}" presName="dummy" presStyleCnt="0"/>
      <dgm:spPr/>
    </dgm:pt>
    <dgm:pt modelId="{7CC49E11-9581-4E38-9BB7-310F06AE44C4}" type="pres">
      <dgm:prSet presAssocID="{3892F257-1754-4E59-AC28-9AA5EC096097}" presName="sibTrans" presStyleLbl="sibTrans2D1" presStyleIdx="2" presStyleCnt="3"/>
      <dgm:spPr>
        <a:prstGeom prst="blockArc">
          <a:avLst>
            <a:gd name="adj1" fmla="val 9000000"/>
            <a:gd name="adj2" fmla="val 16200000"/>
            <a:gd name="adj3" fmla="val 4636"/>
          </a:avLst>
        </a:prstGeom>
      </dgm:spPr>
    </dgm:pt>
  </dgm:ptLst>
  <dgm:cxnLst>
    <dgm:cxn modelId="{F124712E-F044-4986-9398-E56B020CFD51}" type="presOf" srcId="{9FA431E1-AF15-4077-B84D-42D2C91F699C}" destId="{2248BB85-608F-4445-82F8-2A4A56CFB1CD}" srcOrd="0" destOrd="0" presId="urn:microsoft.com/office/officeart/2005/8/layout/radial6"/>
    <dgm:cxn modelId="{DF3CAD35-C23F-4089-A1B1-C8B37CCC7479}" type="presOf" srcId="{3892F257-1754-4E59-AC28-9AA5EC096097}" destId="{7CC49E11-9581-4E38-9BB7-310F06AE44C4}" srcOrd="0" destOrd="0" presId="urn:microsoft.com/office/officeart/2005/8/layout/radial6"/>
    <dgm:cxn modelId="{0287E739-DC18-4DD0-B88E-9C58962F38CB}" type="presOf" srcId="{22F609A2-AEC5-4692-9A5D-708B74A5B9F8}" destId="{4B77329E-D39E-417E-ADE3-EF9208E0F495}" srcOrd="0" destOrd="0" presId="urn:microsoft.com/office/officeart/2005/8/layout/radial6"/>
    <dgm:cxn modelId="{3DC1383A-4B85-431C-A057-195E490BFC95}" srcId="{17AB166B-030E-4536-BFF0-67D39DDC99C9}" destId="{B2C88D33-BD37-4B6D-9552-ED6F6E8E6DC4}" srcOrd="1" destOrd="0" parTransId="{D808A8A4-62E1-42D9-AE2D-A05DDF14A060}" sibTransId="{A06F6615-2580-41FE-8D90-3F72D7B124C7}"/>
    <dgm:cxn modelId="{8B17343D-2911-4914-94B8-C16DC5C808DD}" type="presOf" srcId="{B2C88D33-BD37-4B6D-9552-ED6F6E8E6DC4}" destId="{03E6C86F-00EB-485C-AA31-2CB1090F1554}" srcOrd="0" destOrd="0" presId="urn:microsoft.com/office/officeart/2005/8/layout/radial6"/>
    <dgm:cxn modelId="{F957743E-7848-48D2-A9E5-F626D1E80B7D}" type="presOf" srcId="{A06F6615-2580-41FE-8D90-3F72D7B124C7}" destId="{6B91E35A-44A6-4470-AC15-1CCB2906CFED}" srcOrd="0" destOrd="0" presId="urn:microsoft.com/office/officeart/2005/8/layout/radial6"/>
    <dgm:cxn modelId="{C430ED4C-CBFF-4F7E-BED1-5B8485BD2474}" srcId="{17AB166B-030E-4536-BFF0-67D39DDC99C9}" destId="{9FA431E1-AF15-4077-B84D-42D2C91F699C}" srcOrd="2" destOrd="0" parTransId="{79A6029F-7D51-48DE-9C02-FA58B7109672}" sibTransId="{3892F257-1754-4E59-AC28-9AA5EC096097}"/>
    <dgm:cxn modelId="{F13235A0-22F8-49F4-9C90-6694CD9E3FBF}" type="presOf" srcId="{C0A77CAB-9D8C-4E4F-9A65-2B618272D6B2}" destId="{ACBFC75A-7EA3-40C3-A46D-5FA9EF9925EC}" srcOrd="0" destOrd="0" presId="urn:microsoft.com/office/officeart/2005/8/layout/radial6"/>
    <dgm:cxn modelId="{51CB08AB-B9F4-420A-9E51-DB78182C8473}" srcId="{17AB166B-030E-4536-BFF0-67D39DDC99C9}" destId="{C0A77CAB-9D8C-4E4F-9A65-2B618272D6B2}" srcOrd="0" destOrd="0" parTransId="{EAF39976-F996-445D-813C-9FE4F7E568E1}" sibTransId="{22F609A2-AEC5-4692-9A5D-708B74A5B9F8}"/>
    <dgm:cxn modelId="{10B288BC-9D86-4ABC-828B-B8D31352D604}" type="presOf" srcId="{8BF41C15-550B-4C48-9A2D-FCFE4481BE57}" destId="{DBFF0277-4EE0-49AF-A55B-A992A7922484}" srcOrd="0" destOrd="0" presId="urn:microsoft.com/office/officeart/2005/8/layout/radial6"/>
    <dgm:cxn modelId="{0F22CEC2-EFFF-4361-BB7F-C30732589B39}" srcId="{8BF41C15-550B-4C48-9A2D-FCFE4481BE57}" destId="{E1F7162C-9CB5-4AB9-B9B4-D133F3885E67}" srcOrd="2" destOrd="0" parTransId="{F3552EE8-30FE-4ACA-9864-85A235BF752A}" sibTransId="{FB76D7DB-AF52-47E4-8828-D2F410740F68}"/>
    <dgm:cxn modelId="{13DA39DC-4778-4DB8-AEE3-F002C75A3C6D}" type="presOf" srcId="{17AB166B-030E-4536-BFF0-67D39DDC99C9}" destId="{8200C1A4-E317-4541-B7EF-3F77E336681A}" srcOrd="0" destOrd="0" presId="urn:microsoft.com/office/officeart/2005/8/layout/radial6"/>
    <dgm:cxn modelId="{3212ACDC-600E-467D-824F-C009C574BAD7}" srcId="{8BF41C15-550B-4C48-9A2D-FCFE4481BE57}" destId="{17AB166B-030E-4536-BFF0-67D39DDC99C9}" srcOrd="0" destOrd="0" parTransId="{274AE94E-0B6A-4147-9569-46BFF23ADCEC}" sibTransId="{2C311800-0BCA-4867-9BDE-9038D6A97339}"/>
    <dgm:cxn modelId="{EB2E84EB-46BC-4128-AC76-2D8E117B2D32}" srcId="{8BF41C15-550B-4C48-9A2D-FCFE4481BE57}" destId="{65A2B0D7-2698-4ACE-B6CF-5735AFBEE316}" srcOrd="1" destOrd="0" parTransId="{5AF3BD12-1143-4C27-A62C-C319E92CB3EB}" sibTransId="{60A54D97-1C6F-4F93-83B2-7E6B5BA45563}"/>
    <dgm:cxn modelId="{5618A045-73DC-4BB7-8CBA-C6AE30AE6542}" type="presParOf" srcId="{DBFF0277-4EE0-49AF-A55B-A992A7922484}" destId="{8200C1A4-E317-4541-B7EF-3F77E336681A}" srcOrd="0" destOrd="0" presId="urn:microsoft.com/office/officeart/2005/8/layout/radial6"/>
    <dgm:cxn modelId="{570F2AA3-0230-4CD5-972B-1B7F20E3C3A1}" type="presParOf" srcId="{DBFF0277-4EE0-49AF-A55B-A992A7922484}" destId="{ACBFC75A-7EA3-40C3-A46D-5FA9EF9925EC}" srcOrd="1" destOrd="0" presId="urn:microsoft.com/office/officeart/2005/8/layout/radial6"/>
    <dgm:cxn modelId="{839C5B8D-05CC-476B-9235-31E5D7EBC3CF}" type="presParOf" srcId="{DBFF0277-4EE0-49AF-A55B-A992A7922484}" destId="{97FB8949-3EBA-4C00-8363-A3607BDA0E6A}" srcOrd="2" destOrd="0" presId="urn:microsoft.com/office/officeart/2005/8/layout/radial6"/>
    <dgm:cxn modelId="{FBD21C4C-E545-46B4-9C35-E8C4D487A712}" type="presParOf" srcId="{DBFF0277-4EE0-49AF-A55B-A992A7922484}" destId="{4B77329E-D39E-417E-ADE3-EF9208E0F495}" srcOrd="3" destOrd="0" presId="urn:microsoft.com/office/officeart/2005/8/layout/radial6"/>
    <dgm:cxn modelId="{811AA5D5-8B26-436D-86CC-4DD6262962EE}" type="presParOf" srcId="{DBFF0277-4EE0-49AF-A55B-A992A7922484}" destId="{03E6C86F-00EB-485C-AA31-2CB1090F1554}" srcOrd="4" destOrd="0" presId="urn:microsoft.com/office/officeart/2005/8/layout/radial6"/>
    <dgm:cxn modelId="{B7DC7633-4B78-4EB6-9EFB-6DE57EC9C40A}" type="presParOf" srcId="{DBFF0277-4EE0-49AF-A55B-A992A7922484}" destId="{30341655-46AA-4CB6-B6DE-5772D2F46E16}" srcOrd="5" destOrd="0" presId="urn:microsoft.com/office/officeart/2005/8/layout/radial6"/>
    <dgm:cxn modelId="{CB0003CE-32A3-4564-A9C6-A48D41D21A0E}" type="presParOf" srcId="{DBFF0277-4EE0-49AF-A55B-A992A7922484}" destId="{6B91E35A-44A6-4470-AC15-1CCB2906CFED}" srcOrd="6" destOrd="0" presId="urn:microsoft.com/office/officeart/2005/8/layout/radial6"/>
    <dgm:cxn modelId="{82DF2FB4-6540-48EB-9FDB-7D1A11C2BBA2}" type="presParOf" srcId="{DBFF0277-4EE0-49AF-A55B-A992A7922484}" destId="{2248BB85-608F-4445-82F8-2A4A56CFB1CD}" srcOrd="7" destOrd="0" presId="urn:microsoft.com/office/officeart/2005/8/layout/radial6"/>
    <dgm:cxn modelId="{E9A5435B-08B2-47F9-ABD2-7AD2834A8594}" type="presParOf" srcId="{DBFF0277-4EE0-49AF-A55B-A992A7922484}" destId="{F04DF0E0-EF66-4A6D-A5CC-09D53B68C4BD}" srcOrd="8" destOrd="0" presId="urn:microsoft.com/office/officeart/2005/8/layout/radial6"/>
    <dgm:cxn modelId="{F8AB1E84-1AF0-49EC-B678-63683045AB1F}" type="presParOf" srcId="{DBFF0277-4EE0-49AF-A55B-A992A7922484}" destId="{7CC49E11-9581-4E38-9BB7-310F06AE44C4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C49E11-9581-4E38-9BB7-310F06AE44C4}">
      <dsp:nvSpPr>
        <dsp:cNvPr id="0" name=""/>
        <dsp:cNvSpPr/>
      </dsp:nvSpPr>
      <dsp:spPr>
        <a:xfrm>
          <a:off x="1068660" y="401865"/>
          <a:ext cx="2624235" cy="2624235"/>
        </a:xfrm>
        <a:prstGeom prst="blockArc">
          <a:avLst>
            <a:gd name="adj1" fmla="val 9000000"/>
            <a:gd name="adj2" fmla="val 16200000"/>
            <a:gd name="adj3" fmla="val 4636"/>
          </a:avLst>
        </a:prstGeom>
        <a:solidFill>
          <a:srgbClr val="C6E9E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91E35A-44A6-4470-AC15-1CCB2906CFED}">
      <dsp:nvSpPr>
        <dsp:cNvPr id="0" name=""/>
        <dsp:cNvSpPr/>
      </dsp:nvSpPr>
      <dsp:spPr>
        <a:xfrm>
          <a:off x="1068660" y="401865"/>
          <a:ext cx="2624235" cy="2624235"/>
        </a:xfrm>
        <a:prstGeom prst="blockArc">
          <a:avLst>
            <a:gd name="adj1" fmla="val 1800000"/>
            <a:gd name="adj2" fmla="val 9000000"/>
            <a:gd name="adj3" fmla="val 4636"/>
          </a:avLst>
        </a:prstGeom>
        <a:solidFill>
          <a:srgbClr val="C6E9E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77329E-D39E-417E-ADE3-EF9208E0F495}">
      <dsp:nvSpPr>
        <dsp:cNvPr id="0" name=""/>
        <dsp:cNvSpPr/>
      </dsp:nvSpPr>
      <dsp:spPr>
        <a:xfrm>
          <a:off x="1068660" y="401865"/>
          <a:ext cx="2624235" cy="2624235"/>
        </a:xfrm>
        <a:prstGeom prst="blockArc">
          <a:avLst>
            <a:gd name="adj1" fmla="val 16200000"/>
            <a:gd name="adj2" fmla="val 1800000"/>
            <a:gd name="adj3" fmla="val 4636"/>
          </a:avLst>
        </a:prstGeom>
        <a:solidFill>
          <a:srgbClr val="C6E9E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00C1A4-E317-4541-B7EF-3F77E336681A}">
      <dsp:nvSpPr>
        <dsp:cNvPr id="0" name=""/>
        <dsp:cNvSpPr/>
      </dsp:nvSpPr>
      <dsp:spPr>
        <a:xfrm>
          <a:off x="1674531" y="908221"/>
          <a:ext cx="1453096" cy="1489716"/>
        </a:xfrm>
        <a:prstGeom prst="ellipse">
          <a:avLst/>
        </a:prstGeom>
        <a:solidFill>
          <a:srgbClr val="E4E8E7"/>
        </a:solidFill>
        <a:ln w="25400" cap="flat" cmpd="sng" algn="ctr">
          <a:noFill/>
          <a:prstDash val="solid"/>
          <a:miter lim="800000"/>
        </a:ln>
        <a:effectLst>
          <a:outerShdw blurRad="50800" dist="38100" dir="10800000" algn="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700" rIns="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fr-FR" sz="1000" b="1" kern="1200" dirty="0">
            <a:solidFill>
              <a:sysClr val="windowText" lastClr="000000"/>
            </a:solidFill>
            <a:latin typeface="Verdana"/>
            <a:ea typeface="+mn-ea"/>
            <a:cs typeface="+mn-cs"/>
          </a:endParaRPr>
        </a:p>
      </dsp:txBody>
      <dsp:txXfrm>
        <a:off x="1887332" y="1126385"/>
        <a:ext cx="1027494" cy="1053388"/>
      </dsp:txXfrm>
    </dsp:sp>
    <dsp:sp modelId="{ACBFC75A-7EA3-40C3-A46D-5FA9EF9925EC}">
      <dsp:nvSpPr>
        <dsp:cNvPr id="0" name=""/>
        <dsp:cNvSpPr/>
      </dsp:nvSpPr>
      <dsp:spPr>
        <a:xfrm>
          <a:off x="1797941" y="-7820"/>
          <a:ext cx="1165674" cy="880304"/>
        </a:xfrm>
        <a:prstGeom prst="ellipse">
          <a:avLst/>
        </a:prstGeom>
        <a:solidFill>
          <a:sysClr val="window" lastClr="FFFFF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700" kern="1200" dirty="0">
            <a:solidFill>
              <a:sysClr val="window" lastClr="FFFFFF"/>
            </a:solidFill>
            <a:latin typeface="Verdana"/>
            <a:ea typeface="+mn-ea"/>
            <a:cs typeface="+mn-cs"/>
          </a:endParaRPr>
        </a:p>
      </dsp:txBody>
      <dsp:txXfrm>
        <a:off x="1968650" y="121098"/>
        <a:ext cx="824256" cy="622468"/>
      </dsp:txXfrm>
    </dsp:sp>
    <dsp:sp modelId="{03E6C86F-00EB-485C-AA31-2CB1090F1554}">
      <dsp:nvSpPr>
        <dsp:cNvPr id="0" name=""/>
        <dsp:cNvSpPr/>
      </dsp:nvSpPr>
      <dsp:spPr>
        <a:xfrm>
          <a:off x="3067574" y="1859926"/>
          <a:ext cx="846292" cy="989764"/>
        </a:xfrm>
        <a:prstGeom prst="ellipse">
          <a:avLst/>
        </a:prstGeom>
        <a:solidFill>
          <a:sysClr val="window" lastClr="FFFFF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200" kern="1200" dirty="0">
            <a:solidFill>
              <a:sysClr val="window" lastClr="FFFFFF"/>
            </a:solidFill>
            <a:latin typeface="Verdana"/>
            <a:ea typeface="+mn-ea"/>
            <a:cs typeface="+mn-cs"/>
          </a:endParaRPr>
        </a:p>
      </dsp:txBody>
      <dsp:txXfrm>
        <a:off x="3191511" y="2004874"/>
        <a:ext cx="598418" cy="699868"/>
      </dsp:txXfrm>
    </dsp:sp>
    <dsp:sp modelId="{2248BB85-608F-4445-82F8-2A4A56CFB1CD}">
      <dsp:nvSpPr>
        <dsp:cNvPr id="0" name=""/>
        <dsp:cNvSpPr/>
      </dsp:nvSpPr>
      <dsp:spPr>
        <a:xfrm>
          <a:off x="847689" y="1931662"/>
          <a:ext cx="846292" cy="846292"/>
        </a:xfrm>
        <a:prstGeom prst="ellipse">
          <a:avLst/>
        </a:prstGeom>
        <a:solidFill>
          <a:sysClr val="window" lastClr="FFFFFF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600" kern="1200" dirty="0">
            <a:solidFill>
              <a:sysClr val="window" lastClr="FFFFFF"/>
            </a:solidFill>
            <a:latin typeface="Verdana"/>
            <a:ea typeface="+mn-ea"/>
            <a:cs typeface="+mn-cs"/>
          </a:endParaRPr>
        </a:p>
      </dsp:txBody>
      <dsp:txXfrm>
        <a:off x="971626" y="2055599"/>
        <a:ext cx="598418" cy="5984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7413BB-2AE6-4C6E-ABDB-EF01AE0B0A37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C65BC-BA8A-45FD-B055-98FDC44A3B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29905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8F2E10-B544-4028-944C-FE95C512D3A4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5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6B19ED-8598-4D9A-B750-84694BDDCB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053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u="sng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les agents contractuels</a:t>
            </a:r>
            <a:r>
              <a:rPr lang="fr-FR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: Intervention possible de </a:t>
            </a:r>
            <a:r>
              <a:rPr lang="fr-FR" sz="120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Collecteam</a:t>
            </a:r>
            <a:r>
              <a:rPr lang="fr-FR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à compter du 4</a:t>
            </a:r>
            <a:r>
              <a:rPr lang="fr-FR" sz="1200" baseline="300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ème</a:t>
            </a:r>
            <a:r>
              <a:rPr lang="fr-FR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jour d’arrêt (discontinu)</a:t>
            </a:r>
          </a:p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r>
              <a:rPr lang="fr-FR" sz="1800" b="1" i="0" u="none" strike="noStrike" baseline="0" dirty="0">
                <a:solidFill>
                  <a:srgbClr val="404040"/>
                </a:solidFill>
                <a:latin typeface="Century Gothic" panose="020B0502020202020204" pitchFamily="34" charset="0"/>
              </a:rPr>
              <a:t>Pour les agents contractuels de droit public :</a:t>
            </a:r>
            <a:endParaRPr lang="fr-FR" sz="1800" b="0" i="0" u="none" strike="noStrike" baseline="0" dirty="0">
              <a:solidFill>
                <a:srgbClr val="404040"/>
              </a:solidFill>
              <a:latin typeface="Century Gothic" panose="020B050202020202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Century Gothic" panose="020B0502020202020204" pitchFamily="34" charset="0"/>
              </a:rPr>
              <a:t>Un agent contractuel dépend du régime général de la Sécurité Sociale. Il perçoit des indemnités journalières pour maladie non-professionnelle </a:t>
            </a:r>
            <a:r>
              <a:rPr lang="fr-FR" sz="1800" b="0" i="1" u="none" strike="noStrike" baseline="0" dirty="0">
                <a:solidFill>
                  <a:srgbClr val="404040"/>
                </a:solidFill>
                <a:latin typeface="Century Gothic" panose="020B0502020202020204" pitchFamily="34" charset="0"/>
              </a:rPr>
              <a:t>(si au moins 150h travaillées au cours des 3 derniers mois civils précédant l’arrêt)</a:t>
            </a:r>
            <a:endParaRPr lang="fr-FR" sz="1800" b="0" i="0" u="none" strike="noStrike" baseline="0" dirty="0">
              <a:solidFill>
                <a:srgbClr val="404040"/>
              </a:solidFill>
              <a:latin typeface="Century Gothic" panose="020B050202020202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Century Gothic" panose="020B0502020202020204" pitchFamily="34" charset="0"/>
              </a:rPr>
              <a:t>Et, en fonction de son ancienneté chez son employeur public, il bénéficie pendant une certaine durée, du maintien de son plein ou demi-traitement</a:t>
            </a:r>
            <a:r>
              <a:rPr lang="fr-FR" sz="1800" b="0" i="1" u="none" strike="noStrike" baseline="0" dirty="0">
                <a:solidFill>
                  <a:srgbClr val="404040"/>
                </a:solidFill>
                <a:latin typeface="Century Gothic" panose="020B0502020202020204" pitchFamily="34" charset="0"/>
              </a:rPr>
              <a:t>(avec déduction des IJ éventuellement perçues)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975ED1-84DE-413F-A682-600AC17DA3E8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6155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lnSpc>
                <a:spcPct val="115000"/>
              </a:lnSpc>
            </a:pPr>
            <a:r>
              <a:rPr lang="fr-FR" sz="1200" b="1" dirty="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Agent mis à la retraite pour invalidité par la CNRACL </a:t>
            </a:r>
          </a:p>
          <a:p>
            <a:pPr algn="l">
              <a:lnSpc>
                <a:spcPct val="115000"/>
              </a:lnSpc>
            </a:pPr>
            <a:r>
              <a:rPr lang="fr-FR" sz="1200" dirty="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et se trouvant dans l’impossibilité médicalement constatée d’exercer son activité professionnelle</a:t>
            </a:r>
          </a:p>
          <a:p>
            <a:pPr algn="l">
              <a:lnSpc>
                <a:spcPct val="115000"/>
              </a:lnSpc>
            </a:pPr>
            <a:endParaRPr lang="fr-FR" sz="1200" dirty="0">
              <a:latin typeface="Verdana" panose="020B0604030504040204" pitchFamily="34" charset="0"/>
              <a:ea typeface="Verdana" panose="020B0604030504040204" pitchFamily="34" charset="0"/>
              <a:cs typeface="Times New Roman"/>
            </a:endParaRPr>
          </a:p>
          <a:p>
            <a:pPr algn="l">
              <a:lnSpc>
                <a:spcPct val="115000"/>
              </a:lnSpc>
            </a:pPr>
            <a:r>
              <a:rPr lang="fr-FR" sz="1200" b="1" dirty="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Agent relevant du régime général de la Sécurité Sociale</a:t>
            </a:r>
            <a:r>
              <a:rPr lang="fr-FR" sz="1200" dirty="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 atteint d’une invalidité classée en 2</a:t>
            </a:r>
            <a:r>
              <a:rPr lang="fr-FR" sz="1200" baseline="30000" dirty="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ème</a:t>
            </a:r>
            <a:r>
              <a:rPr lang="fr-FR" sz="1200" dirty="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 ou 3</a:t>
            </a:r>
            <a:r>
              <a:rPr lang="fr-FR" sz="1200" baseline="30000" dirty="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ème</a:t>
            </a:r>
            <a:r>
              <a:rPr lang="fr-FR" sz="1200" dirty="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 catégorie </a:t>
            </a:r>
          </a:p>
          <a:p>
            <a:pPr algn="l">
              <a:lnSpc>
                <a:spcPct val="115000"/>
              </a:lnSpc>
            </a:pPr>
            <a:r>
              <a:rPr lang="fr-FR" sz="1200" dirty="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ou titulaire d’une rente d’incapacité permanente au moins égal </a:t>
            </a:r>
            <a:br>
              <a:rPr lang="fr-FR" sz="1200" dirty="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</a:br>
            <a:r>
              <a:rPr lang="fr-FR" sz="1200" dirty="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à 66 % en cas de maladie professionnelle ou d’accident du travail</a:t>
            </a:r>
          </a:p>
          <a:p>
            <a:pPr algn="l">
              <a:lnSpc>
                <a:spcPct val="115000"/>
              </a:lnSpc>
            </a:pPr>
            <a:endParaRPr lang="fr-FR" sz="1200" dirty="0">
              <a:latin typeface="Verdana" panose="020B0604030504040204" pitchFamily="34" charset="0"/>
              <a:ea typeface="Verdana" panose="020B0604030504040204" pitchFamily="34" charset="0"/>
              <a:cs typeface="Times New Roman"/>
            </a:endParaRPr>
          </a:p>
          <a:p>
            <a:pPr algn="l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975ED1-84DE-413F-A682-600AC17DA3E8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36361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IR = indemnité de résidence</a:t>
            </a:r>
          </a:p>
          <a:p>
            <a:r>
              <a:rPr lang="fr-FR" dirty="0"/>
              <a:t>SFT : supplément familial de traitement </a:t>
            </a:r>
          </a:p>
          <a:p>
            <a:r>
              <a:rPr lang="fr-FR" dirty="0"/>
              <a:t>CIA : Complément indemnitaire annuel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975ED1-84DE-413F-A682-600AC17DA3E8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94714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6B19ED-8598-4D9A-B750-84694BDDCB6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59137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6B19ED-8598-4D9A-B750-84694BDDCB6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2466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DABC7-01B0-4015-9552-62A6DA2F063B}" type="datetimeFigureOut">
              <a:rPr lang="fr-FR" smtClean="0">
                <a:solidFill>
                  <a:srgbClr val="E60028">
                    <a:tint val="75000"/>
                  </a:srgbClr>
                </a:solidFill>
              </a:rPr>
              <a:pPr/>
              <a:t>24/09/2024</a:t>
            </a:fld>
            <a:endParaRPr lang="fr-FR" dirty="0">
              <a:solidFill>
                <a:srgbClr val="E60028">
                  <a:tint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23415-B043-42D2-B1CA-1370DA9DEEDE}" type="slidenum">
              <a:rPr lang="fr-FR" smtClean="0">
                <a:solidFill>
                  <a:srgbClr val="E60028">
                    <a:tint val="75000"/>
                  </a:srgbClr>
                </a:solidFill>
              </a:rPr>
              <a:pPr/>
              <a:t>‹N°›</a:t>
            </a:fld>
            <a:endParaRPr lang="fr-FR">
              <a:solidFill>
                <a:srgbClr val="E60028">
                  <a:tint val="75000"/>
                </a:srgbClr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72" y="585661"/>
            <a:ext cx="3903006" cy="858804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20" r="37865"/>
          <a:stretch/>
        </p:blipFill>
        <p:spPr>
          <a:xfrm>
            <a:off x="4591051" y="0"/>
            <a:ext cx="45529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317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DABC7-01B0-4015-9552-62A6DA2F063B}" type="datetimeFigureOut">
              <a:rPr lang="fr-FR" smtClean="0">
                <a:solidFill>
                  <a:srgbClr val="E60028">
                    <a:tint val="75000"/>
                  </a:srgbClr>
                </a:solidFill>
              </a:rPr>
              <a:pPr/>
              <a:t>24/09/2024</a:t>
            </a:fld>
            <a:endParaRPr lang="fr-FR">
              <a:solidFill>
                <a:srgbClr val="E60028">
                  <a:tint val="75000"/>
                </a:srgb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E60028">
                  <a:tint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23415-B043-42D2-B1CA-1370DA9DEEDE}" type="slidenum">
              <a:rPr lang="fr-FR" smtClean="0">
                <a:solidFill>
                  <a:srgbClr val="E60028">
                    <a:tint val="75000"/>
                  </a:srgbClr>
                </a:solidFill>
              </a:rPr>
              <a:pPr/>
              <a:t>‹N°›</a:t>
            </a:fld>
            <a:endParaRPr lang="fr-FR">
              <a:solidFill>
                <a:srgbClr val="E60028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3638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DABC7-01B0-4015-9552-62A6DA2F063B}" type="datetimeFigureOut">
              <a:rPr lang="fr-FR" smtClean="0">
                <a:solidFill>
                  <a:srgbClr val="E60028">
                    <a:tint val="75000"/>
                  </a:srgbClr>
                </a:solidFill>
              </a:rPr>
              <a:pPr/>
              <a:t>24/09/2024</a:t>
            </a:fld>
            <a:endParaRPr lang="fr-FR">
              <a:solidFill>
                <a:srgbClr val="E60028">
                  <a:tint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E60028">
                  <a:tint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23415-B043-42D2-B1CA-1370DA9DEEDE}" type="slidenum">
              <a:rPr lang="fr-FR" smtClean="0">
                <a:solidFill>
                  <a:srgbClr val="E60028">
                    <a:tint val="75000"/>
                  </a:srgbClr>
                </a:solidFill>
              </a:rPr>
              <a:pPr/>
              <a:t>‹N°›</a:t>
            </a:fld>
            <a:endParaRPr lang="fr-FR">
              <a:solidFill>
                <a:srgbClr val="E60028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9092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DABC7-01B0-4015-9552-62A6DA2F063B}" type="datetimeFigureOut">
              <a:rPr lang="fr-FR" smtClean="0">
                <a:solidFill>
                  <a:srgbClr val="E60028">
                    <a:tint val="75000"/>
                  </a:srgbClr>
                </a:solidFill>
              </a:rPr>
              <a:pPr/>
              <a:t>24/09/2024</a:t>
            </a:fld>
            <a:endParaRPr lang="fr-FR">
              <a:solidFill>
                <a:srgbClr val="E60028">
                  <a:tint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E60028">
                  <a:tint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23415-B043-42D2-B1CA-1370DA9DEEDE}" type="slidenum">
              <a:rPr lang="fr-FR" smtClean="0">
                <a:solidFill>
                  <a:srgbClr val="E60028">
                    <a:tint val="75000"/>
                  </a:srgbClr>
                </a:solidFill>
              </a:rPr>
              <a:pPr/>
              <a:t>‹N°›</a:t>
            </a:fld>
            <a:endParaRPr lang="fr-FR">
              <a:solidFill>
                <a:srgbClr val="E60028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9362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68565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° slid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F2A87652-3462-F250-5108-B305722BB250}"/>
              </a:ext>
            </a:extLst>
          </p:cNvPr>
          <p:cNvSpPr txBox="1">
            <a:spLocks/>
          </p:cNvSpPr>
          <p:nvPr userDrawn="1"/>
        </p:nvSpPr>
        <p:spPr>
          <a:xfrm>
            <a:off x="396875" y="6356351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727D3F-49AC-415B-9F7E-3AD564CCB5B3}" type="slidenum">
              <a:rPr lang="fr-FR" sz="750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‹N°›</a:t>
            </a:fld>
            <a:endParaRPr lang="fr-FR" sz="9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4359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ed d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32AE5842-284F-8E0E-B4B7-242018C7836A}"/>
              </a:ext>
            </a:extLst>
          </p:cNvPr>
          <p:cNvCxnSpPr/>
          <p:nvPr userDrawn="1"/>
        </p:nvCxnSpPr>
        <p:spPr>
          <a:xfrm>
            <a:off x="396875" y="6312376"/>
            <a:ext cx="8351838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2" descr="Une image contenant Police, Graphique, texte, logo&#10;&#10;Description générée automatiquement">
            <a:extLst>
              <a:ext uri="{FF2B5EF4-FFF2-40B4-BE49-F238E27FC236}">
                <a16:creationId xmlns:a16="http://schemas.microsoft.com/office/drawing/2014/main" id="{778762E1-AE62-0ED6-C87C-228A07AE39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0291" y="6312091"/>
            <a:ext cx="1516834" cy="445012"/>
          </a:xfrm>
          <a:prstGeom prst="rect">
            <a:avLst/>
          </a:prstGeom>
        </p:spPr>
      </p:pic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38311F42-EE79-38CE-7915-5F2A2595FB50}"/>
              </a:ext>
            </a:extLst>
          </p:cNvPr>
          <p:cNvSpPr txBox="1">
            <a:spLocks/>
          </p:cNvSpPr>
          <p:nvPr userDrawn="1"/>
        </p:nvSpPr>
        <p:spPr>
          <a:xfrm>
            <a:off x="396875" y="6356351"/>
            <a:ext cx="2057400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4727D3F-49AC-415B-9F7E-3AD564CCB5B3}" type="slidenum">
              <a:rPr lang="fr-FR" sz="750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‹N°›</a:t>
            </a:fld>
            <a:endParaRPr lang="fr-FR" sz="9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9080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>
          <p15:clr>
            <a:srgbClr val="FBAE40"/>
          </p15:clr>
        </p15:guide>
        <p15:guide id="2" pos="325">
          <p15:clr>
            <a:srgbClr val="FBAE40"/>
          </p15:clr>
        </p15:guide>
        <p15:guide id="3" pos="7355">
          <p15:clr>
            <a:srgbClr val="FBAE40"/>
          </p15:clr>
        </p15:guide>
        <p15:guide id="4" pos="3840">
          <p15:clr>
            <a:srgbClr val="FBAE40"/>
          </p15:clr>
        </p15:guide>
        <p15:guide id="5" orient="horz" pos="216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e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C3F9FFC6-F987-E77D-30BB-BD37A29B3F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" y="0"/>
            <a:ext cx="91430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448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" y="2"/>
            <a:ext cx="9143999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302543" y="6356352"/>
            <a:ext cx="2133600" cy="365125"/>
          </a:xfrm>
        </p:spPr>
        <p:txBody>
          <a:bodyPr/>
          <a:lstStyle/>
          <a:p>
            <a:fld id="{448DABC7-01B0-4015-9552-62A6DA2F063B}" type="datetimeFigureOut">
              <a:rPr lang="fr-FR" smtClean="0"/>
              <a:t>24/09/2024</a:t>
            </a:fld>
            <a:endParaRPr lang="fr-FR"/>
          </a:p>
        </p:txBody>
      </p:sp>
      <p:cxnSp>
        <p:nvCxnSpPr>
          <p:cNvPr id="5" name="Connecteur droit 4"/>
          <p:cNvCxnSpPr/>
          <p:nvPr userDrawn="1"/>
        </p:nvCxnSpPr>
        <p:spPr>
          <a:xfrm>
            <a:off x="396875" y="6237312"/>
            <a:ext cx="8351838" cy="0"/>
          </a:xfrm>
          <a:prstGeom prst="line">
            <a:avLst/>
          </a:prstGeom>
          <a:ln w="12700">
            <a:solidFill>
              <a:srgbClr val="BEC6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440" y="6286885"/>
            <a:ext cx="1800200" cy="39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9552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96878" y="6237313"/>
            <a:ext cx="8351996" cy="0"/>
          </a:xfrm>
          <a:custGeom>
            <a:avLst/>
            <a:gdLst/>
            <a:ahLst/>
            <a:cxnLst/>
            <a:rect l="l" t="t" r="r" b="b"/>
            <a:pathLst>
              <a:path w="11135995">
                <a:moveTo>
                  <a:pt x="0" y="0"/>
                </a:moveTo>
                <a:lnTo>
                  <a:pt x="11135779" y="0"/>
                </a:lnTo>
              </a:path>
            </a:pathLst>
          </a:custGeom>
          <a:ln w="12700">
            <a:solidFill>
              <a:srgbClr val="BDC5C4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77113" y="6237314"/>
            <a:ext cx="1370076" cy="39611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350" b="1" i="0">
                <a:solidFill>
                  <a:srgbClr val="E60028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7E7E7E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50" b="0" i="0">
                <a:solidFill>
                  <a:srgbClr val="707B7C"/>
                </a:solidFill>
                <a:latin typeface="Verdana"/>
                <a:cs typeface="Verdana"/>
              </a:defRPr>
            </a:lvl1pPr>
          </a:lstStyle>
          <a:p>
            <a:pPr marL="28575">
              <a:spcBef>
                <a:spcPts val="75"/>
              </a:spcBef>
            </a:pPr>
            <a:fld id="{81D60167-4931-47E6-BA6A-407CBD079E47}" type="slidenum">
              <a:rPr lang="fr-FR" spc="-19" smtClean="0"/>
              <a:pPr marL="28575">
                <a:spcBef>
                  <a:spcPts val="75"/>
                </a:spcBef>
              </a:pPr>
              <a:t>‹N°›</a:t>
            </a:fld>
            <a:endParaRPr lang="fr-FR" spc="-19" dirty="0"/>
          </a:p>
        </p:txBody>
      </p:sp>
    </p:spTree>
    <p:extLst>
      <p:ext uri="{BB962C8B-B14F-4D97-AF65-F5344CB8AC3E}">
        <p14:creationId xmlns:p14="http://schemas.microsoft.com/office/powerpoint/2010/main" val="53161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DABC7-01B0-4015-9552-62A6DA2F063B}" type="datetimeFigureOut">
              <a:rPr lang="fr-FR" smtClean="0">
                <a:solidFill>
                  <a:srgbClr val="E60028">
                    <a:tint val="75000"/>
                  </a:srgbClr>
                </a:solidFill>
              </a:rPr>
              <a:pPr/>
              <a:t>24/09/2024</a:t>
            </a:fld>
            <a:endParaRPr lang="fr-FR" dirty="0">
              <a:solidFill>
                <a:srgbClr val="E60028">
                  <a:tint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23415-B043-42D2-B1CA-1370DA9DEEDE}" type="slidenum">
              <a:rPr lang="fr-FR" smtClean="0">
                <a:solidFill>
                  <a:srgbClr val="E60028">
                    <a:tint val="75000"/>
                  </a:srgbClr>
                </a:solidFill>
              </a:rPr>
              <a:pPr/>
              <a:t>‹N°›</a:t>
            </a:fld>
            <a:endParaRPr lang="fr-FR">
              <a:solidFill>
                <a:srgbClr val="E60028">
                  <a:tint val="75000"/>
                </a:srgbClr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72" y="585661"/>
            <a:ext cx="3903006" cy="858804"/>
          </a:xfrm>
          <a:prstGeom prst="rect">
            <a:avLst/>
          </a:prstGeom>
        </p:spPr>
      </p:pic>
      <p:pic>
        <p:nvPicPr>
          <p:cNvPr id="2050" name="Picture 2" descr="G:\Communication\Images ADOBE\AdobeStock_246344306.jpe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77" t="406" r="16496"/>
          <a:stretch/>
        </p:blipFill>
        <p:spPr bwMode="auto">
          <a:xfrm>
            <a:off x="4572000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4147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DABC7-01B0-4015-9552-62A6DA2F063B}" type="datetimeFigureOut">
              <a:rPr lang="fr-FR" smtClean="0">
                <a:solidFill>
                  <a:srgbClr val="E60028">
                    <a:tint val="75000"/>
                  </a:srgbClr>
                </a:solidFill>
              </a:rPr>
              <a:pPr/>
              <a:t>24/09/2024</a:t>
            </a:fld>
            <a:endParaRPr lang="fr-FR">
              <a:solidFill>
                <a:srgbClr val="E60028">
                  <a:tint val="75000"/>
                </a:srgbClr>
              </a:solidFill>
            </a:endParaRPr>
          </a:p>
        </p:txBody>
      </p:sp>
      <p:pic>
        <p:nvPicPr>
          <p:cNvPr id="7" name="Picture 2" descr="G:\Communication\Charte Graphique\Nouvelle charte 2020\COLLECTEAM_edition\Links\GettyImages-633709689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50" t="14726" b="14038"/>
          <a:stretch/>
        </p:blipFill>
        <p:spPr bwMode="auto">
          <a:xfrm flipH="1">
            <a:off x="4573512" y="-5349"/>
            <a:ext cx="4570488" cy="61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0" y="0"/>
            <a:ext cx="4572000" cy="6158662"/>
          </a:xfrm>
          <a:prstGeom prst="rect">
            <a:avLst/>
          </a:prstGeom>
          <a:solidFill>
            <a:srgbClr val="E600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6329647"/>
            <a:ext cx="1693360" cy="372600"/>
          </a:xfrm>
          <a:prstGeom prst="rect">
            <a:avLst/>
          </a:prstGeom>
        </p:spPr>
      </p:pic>
      <p:sp>
        <p:nvSpPr>
          <p:cNvPr id="12" name="ZoneTexte 11"/>
          <p:cNvSpPr txBox="1"/>
          <p:nvPr userDrawn="1"/>
        </p:nvSpPr>
        <p:spPr>
          <a:xfrm>
            <a:off x="4499992" y="4509120"/>
            <a:ext cx="46440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dirty="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sommaire</a:t>
            </a:r>
          </a:p>
        </p:txBody>
      </p:sp>
    </p:spTree>
    <p:extLst>
      <p:ext uri="{BB962C8B-B14F-4D97-AF65-F5344CB8AC3E}">
        <p14:creationId xmlns:p14="http://schemas.microsoft.com/office/powerpoint/2010/main" val="41599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bg>
      <p:bgPr>
        <a:solidFill>
          <a:srgbClr val="E600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DABC7-01B0-4015-9552-62A6DA2F063B}" type="datetimeFigureOut">
              <a:rPr lang="fr-FR" smtClean="0">
                <a:solidFill>
                  <a:srgbClr val="E60028">
                    <a:tint val="75000"/>
                  </a:srgbClr>
                </a:solidFill>
              </a:rPr>
              <a:pPr/>
              <a:t>24/09/2024</a:t>
            </a:fld>
            <a:endParaRPr lang="fr-FR">
              <a:solidFill>
                <a:srgbClr val="E60028">
                  <a:tint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E60028">
                  <a:tint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23415-B043-42D2-B1CA-1370DA9DEEDE}" type="slidenum">
              <a:rPr lang="fr-FR" smtClean="0">
                <a:solidFill>
                  <a:srgbClr val="E60028">
                    <a:tint val="75000"/>
                  </a:srgbClr>
                </a:solidFill>
              </a:rPr>
              <a:pPr/>
              <a:t>‹N°›</a:t>
            </a:fld>
            <a:endParaRPr lang="fr-FR">
              <a:solidFill>
                <a:srgbClr val="E60028">
                  <a:tint val="75000"/>
                </a:srgbClr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14072"/>
            <a:ext cx="4032448" cy="887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315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3999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302543" y="6356350"/>
            <a:ext cx="2133600" cy="365125"/>
          </a:xfrm>
        </p:spPr>
        <p:txBody>
          <a:bodyPr/>
          <a:lstStyle/>
          <a:p>
            <a:fld id="{448DABC7-01B0-4015-9552-62A6DA2F063B}" type="datetimeFigureOut">
              <a:rPr lang="fr-FR" smtClean="0">
                <a:solidFill>
                  <a:srgbClr val="E60028">
                    <a:tint val="75000"/>
                  </a:srgbClr>
                </a:solidFill>
              </a:rPr>
              <a:pPr/>
              <a:t>24/09/2024</a:t>
            </a:fld>
            <a:endParaRPr lang="fr-FR">
              <a:solidFill>
                <a:srgbClr val="E60028">
                  <a:tint val="75000"/>
                </a:srgbClr>
              </a:solidFill>
            </a:endParaRPr>
          </a:p>
        </p:txBody>
      </p:sp>
      <p:cxnSp>
        <p:nvCxnSpPr>
          <p:cNvPr id="5" name="Connecteur droit 4"/>
          <p:cNvCxnSpPr/>
          <p:nvPr userDrawn="1"/>
        </p:nvCxnSpPr>
        <p:spPr>
          <a:xfrm>
            <a:off x="396875" y="6237312"/>
            <a:ext cx="8351838" cy="0"/>
          </a:xfrm>
          <a:prstGeom prst="line">
            <a:avLst/>
          </a:prstGeom>
          <a:ln w="12700">
            <a:solidFill>
              <a:srgbClr val="BEC6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439" y="6286883"/>
            <a:ext cx="1800200" cy="39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391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bg>
      <p:bgPr>
        <a:solidFill>
          <a:srgbClr val="91D6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DABC7-01B0-4015-9552-62A6DA2F063B}" type="datetimeFigureOut">
              <a:rPr lang="fr-FR" smtClean="0">
                <a:solidFill>
                  <a:srgbClr val="E60028">
                    <a:tint val="75000"/>
                  </a:srgbClr>
                </a:solidFill>
              </a:rPr>
              <a:pPr/>
              <a:t>24/09/2024</a:t>
            </a:fld>
            <a:endParaRPr lang="fr-FR">
              <a:solidFill>
                <a:srgbClr val="E60028">
                  <a:tint val="75000"/>
                </a:srgbClr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8" r="69673" b="20089"/>
          <a:stretch/>
        </p:blipFill>
        <p:spPr>
          <a:xfrm>
            <a:off x="323528" y="260648"/>
            <a:ext cx="2558643" cy="1771337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6165304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6329647"/>
            <a:ext cx="1693360" cy="37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929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DABC7-01B0-4015-9552-62A6DA2F063B}" type="datetimeFigureOut">
              <a:rPr lang="fr-FR" smtClean="0">
                <a:solidFill>
                  <a:srgbClr val="E60028">
                    <a:tint val="75000"/>
                  </a:srgbClr>
                </a:solidFill>
              </a:rPr>
              <a:pPr/>
              <a:t>24/09/2024</a:t>
            </a:fld>
            <a:endParaRPr lang="fr-FR">
              <a:solidFill>
                <a:srgbClr val="E60028">
                  <a:tint val="75000"/>
                </a:srgb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E60028">
                  <a:tint val="75000"/>
                </a:srgbClr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23415-B043-42D2-B1CA-1370DA9DEEDE}" type="slidenum">
              <a:rPr lang="fr-FR" smtClean="0">
                <a:solidFill>
                  <a:srgbClr val="E60028">
                    <a:tint val="75000"/>
                  </a:srgbClr>
                </a:solidFill>
              </a:rPr>
              <a:pPr/>
              <a:t>‹N°›</a:t>
            </a:fld>
            <a:endParaRPr lang="fr-FR">
              <a:solidFill>
                <a:srgbClr val="E60028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148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DABC7-01B0-4015-9552-62A6DA2F063B}" type="datetimeFigureOut">
              <a:rPr lang="fr-FR" smtClean="0">
                <a:solidFill>
                  <a:srgbClr val="E60028">
                    <a:tint val="75000"/>
                  </a:srgbClr>
                </a:solidFill>
              </a:rPr>
              <a:pPr/>
              <a:t>24/09/2024</a:t>
            </a:fld>
            <a:endParaRPr lang="fr-FR">
              <a:solidFill>
                <a:srgbClr val="E60028">
                  <a:tint val="75000"/>
                </a:srgbClr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E60028">
                  <a:tint val="75000"/>
                </a:srgb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23415-B043-42D2-B1CA-1370DA9DEEDE}" type="slidenum">
              <a:rPr lang="fr-FR" smtClean="0">
                <a:solidFill>
                  <a:srgbClr val="E60028">
                    <a:tint val="75000"/>
                  </a:srgbClr>
                </a:solidFill>
              </a:rPr>
              <a:pPr/>
              <a:t>‹N°›</a:t>
            </a:fld>
            <a:endParaRPr lang="fr-FR">
              <a:solidFill>
                <a:srgbClr val="E60028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216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8DABC7-01B0-4015-9552-62A6DA2F063B}" type="datetimeFigureOut">
              <a:rPr lang="fr-FR" smtClean="0">
                <a:solidFill>
                  <a:srgbClr val="E60028">
                    <a:tint val="75000"/>
                  </a:srgbClr>
                </a:solidFill>
              </a:rPr>
              <a:pPr/>
              <a:t>24/09/2024</a:t>
            </a:fld>
            <a:endParaRPr lang="fr-FR">
              <a:solidFill>
                <a:srgbClr val="E60028">
                  <a:tint val="75000"/>
                </a:srgbClr>
              </a:solidFill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srgbClr val="E60028">
                  <a:tint val="75000"/>
                </a:srgbClr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23415-B043-42D2-B1CA-1370DA9DEEDE}" type="slidenum">
              <a:rPr lang="fr-FR" smtClean="0">
                <a:solidFill>
                  <a:srgbClr val="E60028">
                    <a:tint val="75000"/>
                  </a:srgbClr>
                </a:solidFill>
              </a:rPr>
              <a:pPr/>
              <a:t>‹N°›</a:t>
            </a:fld>
            <a:endParaRPr lang="fr-FR">
              <a:solidFill>
                <a:srgbClr val="E60028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49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DABC7-01B0-4015-9552-62A6DA2F063B}" type="datetimeFigureOut">
              <a:rPr lang="fr-FR" smtClean="0">
                <a:solidFill>
                  <a:srgbClr val="E60028">
                    <a:tint val="75000"/>
                  </a:srgbClr>
                </a:solidFill>
              </a:rPr>
              <a:pPr/>
              <a:t>24/09/2024</a:t>
            </a:fld>
            <a:endParaRPr lang="fr-FR">
              <a:solidFill>
                <a:srgbClr val="E60028">
                  <a:tint val="75000"/>
                </a:srgb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srgbClr val="E60028">
                  <a:tint val="75000"/>
                </a:srgb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23415-B043-42D2-B1CA-1370DA9DEEDE}" type="slidenum">
              <a:rPr lang="fr-FR" smtClean="0">
                <a:solidFill>
                  <a:srgbClr val="E60028">
                    <a:tint val="75000"/>
                  </a:srgbClr>
                </a:solidFill>
              </a:rPr>
              <a:pPr/>
              <a:t>‹N°›</a:t>
            </a:fld>
            <a:endParaRPr lang="fr-FR">
              <a:solidFill>
                <a:srgbClr val="E60028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202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6162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>
          <p15:clr>
            <a:srgbClr val="F26B43"/>
          </p15:clr>
        </p15:guide>
        <p15:guide id="2" pos="325">
          <p15:clr>
            <a:srgbClr val="F26B43"/>
          </p15:clr>
        </p15:guide>
        <p15:guide id="3" pos="735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sv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7.jpeg"/><Relationship Id="rId5" Type="http://schemas.openxmlformats.org/officeDocument/2006/relationships/image" Target="../media/image46.svg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20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sv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.png"/><Relationship Id="rId5" Type="http://schemas.openxmlformats.org/officeDocument/2006/relationships/image" Target="../media/image20.png"/><Relationship Id="rId4" Type="http://schemas.openxmlformats.org/officeDocument/2006/relationships/image" Target="../media/image2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8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#_ftnref1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/>
          </p:cNvSpPr>
          <p:nvPr/>
        </p:nvSpPr>
        <p:spPr>
          <a:xfrm>
            <a:off x="179512" y="2132856"/>
            <a:ext cx="4464496" cy="151216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spcAft>
                <a:spcPct val="0"/>
              </a:spcAft>
            </a:pPr>
            <a:r>
              <a:rPr lang="fr-FR" sz="2200" b="1" dirty="0">
                <a:solidFill>
                  <a:srgbClr val="E60028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CDG 46</a:t>
            </a:r>
            <a:br>
              <a:rPr lang="fr-FR" sz="2200" b="1" dirty="0">
                <a:solidFill>
                  <a:srgbClr val="E60028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fr-FR" sz="2200" b="1" dirty="0">
              <a:solidFill>
                <a:srgbClr val="E60028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 fontAlgn="base">
              <a:spcAft>
                <a:spcPct val="0"/>
              </a:spcAft>
            </a:pPr>
            <a:r>
              <a:rPr lang="fr-FR" sz="2200" b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Réunions d’informations</a:t>
            </a:r>
          </a:p>
          <a:p>
            <a:pPr algn="l" fontAlgn="base">
              <a:spcAft>
                <a:spcPct val="0"/>
              </a:spcAft>
            </a:pPr>
            <a:r>
              <a:rPr lang="fr-FR" sz="2200" b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Agents</a:t>
            </a:r>
          </a:p>
          <a:p>
            <a:pPr algn="l" fontAlgn="base">
              <a:spcAft>
                <a:spcPct val="0"/>
              </a:spcAft>
            </a:pPr>
            <a:endParaRPr lang="fr-FR" sz="2200" b="1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 fontAlgn="base">
              <a:spcAft>
                <a:spcPct val="0"/>
              </a:spcAft>
            </a:pPr>
            <a:r>
              <a:rPr lang="fr-FR" sz="2200" b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RISQUE PREVOYANCE</a:t>
            </a:r>
          </a:p>
        </p:txBody>
      </p:sp>
      <p:sp>
        <p:nvSpPr>
          <p:cNvPr id="4" name="Zone de texte 2">
            <a:extLst>
              <a:ext uri="{FF2B5EF4-FFF2-40B4-BE49-F238E27FC236}">
                <a16:creationId xmlns:a16="http://schemas.microsoft.com/office/drawing/2014/main" id="{A332E392-7105-5B48-E78C-743863777F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0795" y="6446396"/>
            <a:ext cx="1607820" cy="424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r"/>
            <a:r>
              <a:rPr lang="fr-FR" sz="700" dirty="0">
                <a:solidFill>
                  <a:srgbClr val="FFFFFF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Document non contractuel</a:t>
            </a:r>
            <a:endParaRPr lang="fr-FR" sz="10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fr-FR" sz="700" dirty="0">
                <a:solidFill>
                  <a:srgbClr val="FFFFFF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Version : 12 septembre 2024</a:t>
            </a:r>
            <a:endParaRPr lang="fr-FR" sz="10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fr-FR" sz="700" dirty="0">
                <a:solidFill>
                  <a:srgbClr val="FFFFFF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FR" sz="1000" dirty="0">
              <a:effectLst/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Accueil">
            <a:extLst>
              <a:ext uri="{FF2B5EF4-FFF2-40B4-BE49-F238E27FC236}">
                <a16:creationId xmlns:a16="http://schemas.microsoft.com/office/drawing/2014/main" id="{42BD245C-BF7A-9D7D-0569-BAFEC5FA7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509412"/>
            <a:ext cx="2016224" cy="1936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43583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D4FF8D-E705-6ACB-D06A-6093B0B1D20C}"/>
              </a:ext>
            </a:extLst>
          </p:cNvPr>
          <p:cNvSpPr/>
          <p:nvPr/>
        </p:nvSpPr>
        <p:spPr>
          <a:xfrm>
            <a:off x="258903" y="1484709"/>
            <a:ext cx="6322219" cy="253916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685800" eaLnBrk="0" hangingPunct="0">
              <a:defRPr/>
            </a:pPr>
            <a:r>
              <a:rPr lang="fr-FR" sz="1050" cap="small" dirty="0">
                <a:solidFill>
                  <a:srgbClr val="E60028"/>
                </a:solidFill>
                <a:latin typeface="Verdana" pitchFamily="34" charset="0"/>
                <a:ea typeface="Verdana" pitchFamily="34" charset="0"/>
              </a:rPr>
              <a:t>ASSIETTE DE COTISATION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46B48FD-19FB-4843-A371-335DA073DCB7}"/>
              </a:ext>
            </a:extLst>
          </p:cNvPr>
          <p:cNvSpPr txBox="1"/>
          <p:nvPr/>
        </p:nvSpPr>
        <p:spPr>
          <a:xfrm>
            <a:off x="325007" y="1891701"/>
            <a:ext cx="781975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algn="just" defTabSz="685800">
              <a:buClr>
                <a:srgbClr val="FF0000"/>
              </a:buClr>
              <a:buFont typeface="Andalus" panose="02020603050405020304" pitchFamily="18" charset="-78"/>
              <a:buChar char="&gt;"/>
            </a:pPr>
            <a:r>
              <a:rPr lang="fr-FR" sz="12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L’assiette de cotisation </a:t>
            </a:r>
            <a:r>
              <a:rPr lang="fr-FR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retenue pour servir de base à l’établissement de la cotisation est constituée des éléments de salaire suivants : </a:t>
            </a:r>
          </a:p>
          <a:p>
            <a:pPr algn="just" defTabSz="685800">
              <a:buClr>
                <a:srgbClr val="FF0000"/>
              </a:buClr>
            </a:pPr>
            <a:endParaRPr lang="fr-FR" sz="1200" b="1" dirty="0">
              <a:solidFill>
                <a:srgbClr val="717C7D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defTabSz="685800">
              <a:buClr>
                <a:srgbClr val="FF0000"/>
              </a:buClr>
            </a:pPr>
            <a:endParaRPr lang="fr-FR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defTabSz="685800">
              <a:buClr>
                <a:srgbClr val="FF0000"/>
              </a:buClr>
            </a:pPr>
            <a:endParaRPr lang="fr-FR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defTabSz="685800">
              <a:buClr>
                <a:srgbClr val="FF0000"/>
              </a:buClr>
            </a:pPr>
            <a:endParaRPr lang="fr-FR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defTabSz="685800">
              <a:buClr>
                <a:srgbClr val="FF0000"/>
              </a:buClr>
            </a:pPr>
            <a:endParaRPr lang="fr-FR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defTabSz="685800">
              <a:buClr>
                <a:srgbClr val="FF0000"/>
              </a:buClr>
            </a:pPr>
            <a:endParaRPr lang="fr-FR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defTabSz="685800">
              <a:buClr>
                <a:srgbClr val="FF0000"/>
              </a:buClr>
            </a:pPr>
            <a:endParaRPr lang="fr-FR" sz="12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14313" indent="-214313" algn="just" defTabSz="685800">
              <a:buClr>
                <a:srgbClr val="FF0000"/>
              </a:buClr>
              <a:buFont typeface="Andalus" panose="02020603050405020304" pitchFamily="18" charset="-78"/>
              <a:buChar char="&gt;"/>
            </a:pPr>
            <a:r>
              <a:rPr lang="fr-FR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cotisation est calculée sur les éléments de </a:t>
            </a:r>
            <a:r>
              <a:rPr lang="fr-FR" sz="12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rémunération brute.</a:t>
            </a:r>
          </a:p>
          <a:p>
            <a:pPr marL="214313" indent="-214313" algn="just" defTabSz="685800">
              <a:buClr>
                <a:srgbClr val="FF0000"/>
              </a:buClr>
              <a:buFont typeface="Andalus" panose="02020603050405020304" pitchFamily="18" charset="-78"/>
              <a:buChar char="&gt;"/>
            </a:pPr>
            <a:endParaRPr lang="fr-FR" sz="12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14313" indent="-214313" algn="just" defTabSz="685800">
              <a:buClr>
                <a:srgbClr val="FF0000"/>
              </a:buClr>
              <a:buFont typeface="Andalus" panose="02020603050405020304" pitchFamily="18" charset="-78"/>
              <a:buChar char="&gt;"/>
            </a:pPr>
            <a:r>
              <a:rPr lang="fr-FR" sz="12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Eléments de salaire exclus de la cotisation prévoyance : SFT, CIA, …</a:t>
            </a:r>
          </a:p>
          <a:p>
            <a:pPr algn="just" defTabSz="685800">
              <a:buClr>
                <a:srgbClr val="FF0000"/>
              </a:buClr>
            </a:pPr>
            <a:endParaRPr lang="fr-FR" sz="1200" b="1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963F9CB-FECC-5354-532E-463FFE7F6327}"/>
              </a:ext>
            </a:extLst>
          </p:cNvPr>
          <p:cNvSpPr txBox="1"/>
          <p:nvPr/>
        </p:nvSpPr>
        <p:spPr>
          <a:xfrm>
            <a:off x="848762" y="2460496"/>
            <a:ext cx="7109234" cy="877163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pPr marL="0" lvl="2" indent="-214313" algn="just" defTabSz="685800">
              <a:spcAft>
                <a:spcPts val="900"/>
              </a:spcAft>
              <a:buClr>
                <a:srgbClr val="FF0000"/>
              </a:buClr>
              <a:buFontTx/>
              <a:buChar char="-"/>
            </a:pPr>
            <a:r>
              <a:rPr lang="fr-FR" sz="12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Traitement de Base Indiciaire </a:t>
            </a:r>
            <a:r>
              <a:rPr lang="fr-FR" sz="1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(TBI) (</a:t>
            </a:r>
            <a:r>
              <a:rPr lang="fr-FR" sz="1200" i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CSG, + CTI</a:t>
            </a:r>
            <a:r>
              <a:rPr lang="fr-FR" sz="1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0" lvl="2" indent="-214313" algn="just" defTabSz="685800">
              <a:spcAft>
                <a:spcPts val="900"/>
              </a:spcAft>
              <a:buClr>
                <a:srgbClr val="FF0000"/>
              </a:buClr>
              <a:buFontTx/>
              <a:buChar char="-"/>
            </a:pPr>
            <a:r>
              <a:rPr lang="fr-FR" sz="12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Nouvelle Bonification Indiciaire </a:t>
            </a:r>
            <a:r>
              <a:rPr lang="fr-FR" sz="1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(NBI) </a:t>
            </a:r>
          </a:p>
          <a:p>
            <a:pPr marL="0" lvl="2" indent="-214313" algn="just" defTabSz="685800">
              <a:spcAft>
                <a:spcPts val="900"/>
              </a:spcAft>
              <a:buClr>
                <a:srgbClr val="FF0000"/>
              </a:buClr>
              <a:buFontTx/>
              <a:buChar char="-"/>
            </a:pPr>
            <a:r>
              <a:rPr lang="fr-FR" sz="12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Régime Indemnitaire </a:t>
            </a:r>
            <a:r>
              <a:rPr lang="fr-FR" sz="1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(RI) (IFSE…)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AC01C9-52D7-9369-6207-209CEE9186B9}"/>
              </a:ext>
            </a:extLst>
          </p:cNvPr>
          <p:cNvSpPr/>
          <p:nvPr/>
        </p:nvSpPr>
        <p:spPr>
          <a:xfrm>
            <a:off x="258903" y="1031551"/>
            <a:ext cx="6223509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eaLnBrk="0" hangingPunct="0">
              <a:defRPr/>
            </a:pPr>
            <a:r>
              <a:rPr lang="fr-FR" sz="1350" b="1" cap="small" dirty="0">
                <a:solidFill>
                  <a:srgbClr val="E3061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LES GARANTIES PRÉVOYANCE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5305CD7D-E136-7E43-8C37-E3B9B660AFF9}"/>
              </a:ext>
            </a:extLst>
          </p:cNvPr>
          <p:cNvSpPr txBox="1">
            <a:spLocks/>
          </p:cNvSpPr>
          <p:nvPr/>
        </p:nvSpPr>
        <p:spPr>
          <a:xfrm>
            <a:off x="396875" y="562451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fld id="{34727D3F-49AC-415B-9F7E-3AD564CCB5B3}" type="slidenum">
              <a:rPr lang="fr-FR" sz="75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 defTabSz="685800"/>
              <a:t>10</a:t>
            </a:fld>
            <a:endParaRPr lang="fr-FR" sz="900" dirty="0">
              <a:solidFill>
                <a:srgbClr val="717C7D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131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58903" y="1331789"/>
            <a:ext cx="6322219" cy="253916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defTabSz="685800"/>
            <a:r>
              <a:rPr lang="fr-FR" sz="1050" cap="all" dirty="0">
                <a:solidFill>
                  <a:srgbClr val="E60028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Exemples de cotisations prévoyance et participation</a:t>
            </a: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2714626" y="2661563"/>
            <a:ext cx="138564" cy="48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br>
              <a:rPr lang="fr-FR" altLang="fr-FR" sz="135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endParaRPr lang="fr-FR" altLang="fr-FR" sz="135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97D9B71-21D2-8E89-B514-07CD13100A28}"/>
              </a:ext>
            </a:extLst>
          </p:cNvPr>
          <p:cNvSpPr txBox="1"/>
          <p:nvPr/>
        </p:nvSpPr>
        <p:spPr>
          <a:xfrm>
            <a:off x="258903" y="1645493"/>
            <a:ext cx="6480721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lvl="3" indent="-133350" algn="just" defTabSz="685800">
              <a:spcBef>
                <a:spcPts val="900"/>
              </a:spcBef>
              <a:buClr>
                <a:srgbClr val="FF0000"/>
              </a:buClr>
              <a:buFont typeface="Andalus" panose="02020603050405020304" pitchFamily="18" charset="-78"/>
              <a:buChar char="&gt;"/>
            </a:pPr>
            <a:r>
              <a:rPr lang="fr-FR" sz="105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cotisation prévoyance est prélevée mensuellement sur le bulletin de salaire de l’agent</a:t>
            </a:r>
          </a:p>
          <a:p>
            <a:pPr marL="266700" lvl="3" indent="-133350" algn="just" defTabSz="685800">
              <a:spcBef>
                <a:spcPts val="900"/>
              </a:spcBef>
              <a:buClr>
                <a:srgbClr val="FF0000"/>
              </a:buClr>
              <a:buFont typeface="Andalus" panose="02020603050405020304" pitchFamily="18" charset="-78"/>
              <a:buChar char="&gt;"/>
            </a:pPr>
            <a:r>
              <a:rPr lang="fr-FR" sz="105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participation employeur est appliquée sur la paie de l’agent</a:t>
            </a:r>
          </a:p>
          <a:p>
            <a:pPr marL="266700" lvl="3" indent="-133350" algn="just" defTabSz="685800">
              <a:spcBef>
                <a:spcPts val="900"/>
              </a:spcBef>
              <a:buClr>
                <a:srgbClr val="FF0000"/>
              </a:buClr>
              <a:buFont typeface="Andalus" panose="02020603050405020304" pitchFamily="18" charset="-78"/>
              <a:buChar char="&gt;"/>
            </a:pPr>
            <a:r>
              <a:rPr lang="fr-FR" sz="105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Exemples pour une participation de 10 € par mois </a:t>
            </a:r>
            <a:r>
              <a:rPr lang="fr-FR" sz="105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1A642E8-C719-3F4C-C58C-AA3B3E98F0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4465726"/>
              </p:ext>
            </p:extLst>
          </p:nvPr>
        </p:nvGraphicFramePr>
        <p:xfrm>
          <a:off x="1044649" y="2781963"/>
          <a:ext cx="6926102" cy="2047049"/>
        </p:xfrm>
        <a:graphic>
          <a:graphicData uri="http://schemas.openxmlformats.org/drawingml/2006/table">
            <a:tbl>
              <a:tblPr/>
              <a:tblGrid>
                <a:gridCol w="1731348">
                  <a:extLst>
                    <a:ext uri="{9D8B030D-6E8A-4147-A177-3AD203B41FA5}">
                      <a16:colId xmlns:a16="http://schemas.microsoft.com/office/drawing/2014/main" val="1252744442"/>
                    </a:ext>
                  </a:extLst>
                </a:gridCol>
                <a:gridCol w="1731348">
                  <a:extLst>
                    <a:ext uri="{9D8B030D-6E8A-4147-A177-3AD203B41FA5}">
                      <a16:colId xmlns:a16="http://schemas.microsoft.com/office/drawing/2014/main" val="4106998496"/>
                    </a:ext>
                  </a:extLst>
                </a:gridCol>
                <a:gridCol w="1731348">
                  <a:extLst>
                    <a:ext uri="{9D8B030D-6E8A-4147-A177-3AD203B41FA5}">
                      <a16:colId xmlns:a16="http://schemas.microsoft.com/office/drawing/2014/main" val="2905229716"/>
                    </a:ext>
                  </a:extLst>
                </a:gridCol>
                <a:gridCol w="1732058">
                  <a:extLst>
                    <a:ext uri="{9D8B030D-6E8A-4147-A177-3AD203B41FA5}">
                      <a16:colId xmlns:a16="http://schemas.microsoft.com/office/drawing/2014/main" val="244052379"/>
                    </a:ext>
                  </a:extLst>
                </a:gridCol>
              </a:tblGrid>
              <a:tr h="5892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510915" algn="l"/>
                        </a:tabLst>
                      </a:pPr>
                      <a:r>
                        <a:rPr lang="fr-FR" sz="900" b="1" kern="1200" dirty="0">
                          <a:solidFill>
                            <a:sysClr val="windowText" lastClr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Traitement de référence brut</a:t>
                      </a:r>
                      <a:endParaRPr lang="fr-FR" sz="900" dirty="0">
                        <a:solidFill>
                          <a:sysClr val="windowText" lastClr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7144" marB="0" anchor="ctr">
                    <a:lnL w="12700" cap="flat" cmpd="sng" algn="ctr">
                      <a:solidFill>
                        <a:srgbClr val="E4E8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510915" algn="l"/>
                        </a:tabLst>
                      </a:pPr>
                      <a:r>
                        <a:rPr lang="fr-FR" sz="900" b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Régime de base</a:t>
                      </a:r>
                      <a:br>
                        <a:rPr lang="fr-FR" sz="900" b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fr-FR" sz="800" b="1" i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(Taux de 1,75%)</a:t>
                      </a:r>
                      <a:endParaRPr lang="fr-FR" sz="8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71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DF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510915" algn="l"/>
                        </a:tabLst>
                      </a:pPr>
                      <a:r>
                        <a:rPr lang="fr-FR" sz="900" b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Participation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510915" algn="l"/>
                        </a:tabLst>
                      </a:pPr>
                      <a:r>
                        <a:rPr lang="fr-FR" sz="900" b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employeur</a:t>
                      </a:r>
                      <a:endParaRPr lang="fr-FR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71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DF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510915" algn="l"/>
                        </a:tabLst>
                      </a:pPr>
                      <a:r>
                        <a:rPr lang="fr-FR" sz="900" b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Reste à charge</a:t>
                      </a:r>
                      <a:br>
                        <a:rPr lang="fr-FR" sz="900" b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fr-FR" sz="900" b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agent </a:t>
                      </a:r>
                      <a:endParaRPr lang="fr-FR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71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DF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806158"/>
                  </a:ext>
                </a:extLst>
              </a:tr>
              <a:tr h="4859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74320" algn="l"/>
                          <a:tab pos="3510915" algn="l"/>
                        </a:tabLst>
                      </a:pPr>
                      <a:r>
                        <a:rPr lang="fr-FR" sz="900" b="1" kern="1200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Wingdings 3" panose="05040102010807070707" pitchFamily="18" charset="2"/>
                        </a:rPr>
                        <a:t>1 800 €</a:t>
                      </a:r>
                      <a:endParaRPr lang="fr-FR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71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C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31,50 €</a:t>
                      </a:r>
                      <a:endParaRPr lang="fr-FR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71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10 €</a:t>
                      </a:r>
                      <a:endParaRPr lang="fr-FR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71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 b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21,50 €</a:t>
                      </a:r>
                      <a:endParaRPr lang="fr-FR" sz="9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71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8036052"/>
                  </a:ext>
                </a:extLst>
              </a:tr>
              <a:tr h="4859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74320" algn="l"/>
                          <a:tab pos="3510915" algn="l"/>
                        </a:tabLst>
                      </a:pPr>
                      <a:r>
                        <a:rPr lang="fr-FR" sz="900" b="1" kern="1200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Wingdings 3" panose="05040102010807070707" pitchFamily="18" charset="2"/>
                        </a:rPr>
                        <a:t>2 000 €</a:t>
                      </a:r>
                      <a:endParaRPr lang="fr-FR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71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C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35,00 €</a:t>
                      </a:r>
                      <a:endParaRPr lang="fr-FR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71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10 €</a:t>
                      </a:r>
                      <a:endParaRPr lang="fr-FR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71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 b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25,00 €</a:t>
                      </a:r>
                      <a:endParaRPr lang="fr-FR" sz="9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71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9448981"/>
                  </a:ext>
                </a:extLst>
              </a:tr>
              <a:tr h="4859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74320" algn="l"/>
                          <a:tab pos="3510915" algn="l"/>
                        </a:tabLst>
                      </a:pPr>
                      <a:r>
                        <a:rPr lang="fr-FR" sz="900" b="1" kern="1200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Wingdings 3" panose="05040102010807070707" pitchFamily="18" charset="2"/>
                        </a:rPr>
                        <a:t>2 200 €</a:t>
                      </a:r>
                      <a:endParaRPr lang="fr-FR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71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C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38,50 €</a:t>
                      </a:r>
                      <a:endParaRPr lang="fr-FR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71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Arial" panose="020B0604020202020204" pitchFamily="34" charset="0"/>
                        </a:rPr>
                        <a:t>10 €</a:t>
                      </a:r>
                      <a:endParaRPr lang="fr-FR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71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fr-FR" sz="900" b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28,50 €</a:t>
                      </a:r>
                      <a:endParaRPr lang="fr-FR" sz="900" b="1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71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881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41F411E0-EEDC-8987-054B-347F8BB2FF0B}"/>
              </a:ext>
            </a:extLst>
          </p:cNvPr>
          <p:cNvSpPr/>
          <p:nvPr/>
        </p:nvSpPr>
        <p:spPr>
          <a:xfrm>
            <a:off x="258903" y="1031551"/>
            <a:ext cx="6223509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eaLnBrk="0" hangingPunct="0">
              <a:defRPr/>
            </a:pPr>
            <a:r>
              <a:rPr lang="fr-FR" sz="1350" b="1" cap="small" dirty="0">
                <a:solidFill>
                  <a:srgbClr val="E3061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LES GARANTIES PRÉVOYANCE</a:t>
            </a:r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03962BA0-8E05-83A8-3F7D-82D20F1433C0}"/>
              </a:ext>
            </a:extLst>
          </p:cNvPr>
          <p:cNvSpPr txBox="1">
            <a:spLocks/>
          </p:cNvSpPr>
          <p:nvPr/>
        </p:nvSpPr>
        <p:spPr>
          <a:xfrm>
            <a:off x="396875" y="562451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fld id="{34727D3F-49AC-415B-9F7E-3AD564CCB5B3}" type="slidenum">
              <a:rPr lang="fr-FR" sz="75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 defTabSz="685800"/>
              <a:t>11</a:t>
            </a:fld>
            <a:endParaRPr lang="fr-FR" sz="900" dirty="0">
              <a:solidFill>
                <a:srgbClr val="717C7D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4459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2714626" y="2661563"/>
            <a:ext cx="138564" cy="48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br>
              <a:rPr lang="fr-FR" altLang="fr-FR" sz="135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endParaRPr lang="fr-FR" altLang="fr-FR" sz="135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97D9B71-21D2-8E89-B514-07CD13100A28}"/>
              </a:ext>
            </a:extLst>
          </p:cNvPr>
          <p:cNvSpPr txBox="1"/>
          <p:nvPr/>
        </p:nvSpPr>
        <p:spPr>
          <a:xfrm>
            <a:off x="163708" y="1638994"/>
            <a:ext cx="863207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lvl="3" indent="-133350" algn="just" defTabSz="685800">
              <a:spcBef>
                <a:spcPts val="900"/>
              </a:spcBef>
              <a:buClr>
                <a:srgbClr val="FF0000"/>
              </a:buClr>
              <a:buFont typeface="Andalus" panose="02020603050405020304" pitchFamily="18" charset="-78"/>
              <a:buChar char="&gt;"/>
            </a:pPr>
            <a:r>
              <a:rPr lang="fr-FR" sz="105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cotisation prévoyance pour les options est également prélevée mensuellement sur le bulletin de salaire de l’agent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4D29739-F69F-7A90-EDB6-02C79AE0F8D6}"/>
              </a:ext>
            </a:extLst>
          </p:cNvPr>
          <p:cNvSpPr/>
          <p:nvPr/>
        </p:nvSpPr>
        <p:spPr>
          <a:xfrm>
            <a:off x="258903" y="1031551"/>
            <a:ext cx="6223509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eaLnBrk="0" hangingPunct="0">
              <a:defRPr/>
            </a:pPr>
            <a:r>
              <a:rPr lang="fr-FR" sz="1350" b="1" cap="small" dirty="0">
                <a:solidFill>
                  <a:srgbClr val="E3061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LES GARANTIES PRÉVOYANCE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744E8F2-4442-375E-15FB-9834B47F1401}"/>
              </a:ext>
            </a:extLst>
          </p:cNvPr>
          <p:cNvSpPr/>
          <p:nvPr/>
        </p:nvSpPr>
        <p:spPr>
          <a:xfrm>
            <a:off x="258903" y="1331789"/>
            <a:ext cx="6322219" cy="253916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defTabSz="685800"/>
            <a:r>
              <a:rPr lang="fr-FR" sz="1050" cap="all" dirty="0">
                <a:solidFill>
                  <a:srgbClr val="E60028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EXEMPLE DE COTISATION SUR LES OPTIONS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41845BC9-7730-4E47-6344-0E181BD0DA2F}"/>
              </a:ext>
            </a:extLst>
          </p:cNvPr>
          <p:cNvGraphicFramePr>
            <a:graphicFrameLocks noGrp="1"/>
          </p:cNvGraphicFramePr>
          <p:nvPr/>
        </p:nvGraphicFramePr>
        <p:xfrm>
          <a:off x="1386545" y="2490350"/>
          <a:ext cx="5980714" cy="1877301"/>
        </p:xfrm>
        <a:graphic>
          <a:graphicData uri="http://schemas.openxmlformats.org/drawingml/2006/table">
            <a:tbl>
              <a:tblPr/>
              <a:tblGrid>
                <a:gridCol w="1731526">
                  <a:extLst>
                    <a:ext uri="{9D8B030D-6E8A-4147-A177-3AD203B41FA5}">
                      <a16:colId xmlns:a16="http://schemas.microsoft.com/office/drawing/2014/main" val="1613208969"/>
                    </a:ext>
                  </a:extLst>
                </a:gridCol>
                <a:gridCol w="2078921">
                  <a:extLst>
                    <a:ext uri="{9D8B030D-6E8A-4147-A177-3AD203B41FA5}">
                      <a16:colId xmlns:a16="http://schemas.microsoft.com/office/drawing/2014/main" val="2747285273"/>
                    </a:ext>
                  </a:extLst>
                </a:gridCol>
                <a:gridCol w="2170267">
                  <a:extLst>
                    <a:ext uri="{9D8B030D-6E8A-4147-A177-3AD203B41FA5}">
                      <a16:colId xmlns:a16="http://schemas.microsoft.com/office/drawing/2014/main" val="1281288668"/>
                    </a:ext>
                  </a:extLst>
                </a:gridCol>
              </a:tblGrid>
              <a:tr h="671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510915" algn="l"/>
                        </a:tabLst>
                      </a:pPr>
                      <a:r>
                        <a:rPr lang="fr-FR" sz="900" b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Traitement de référence brut</a:t>
                      </a:r>
                      <a:endParaRPr lang="fr-FR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7144" marB="0" anchor="ctr">
                    <a:lnL w="12700" cap="flat" cmpd="sng" algn="ctr">
                      <a:solidFill>
                        <a:srgbClr val="E4E8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E8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510915" algn="l"/>
                        </a:tabLst>
                      </a:pPr>
                      <a:r>
                        <a:rPr lang="fr-FR" sz="900" b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Option 1 –Perte de retraite </a:t>
                      </a:r>
                      <a:br>
                        <a:rPr lang="fr-FR" sz="900" b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fr-FR" sz="800" b="1" i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(taux de 0,60 %)</a:t>
                      </a:r>
                    </a:p>
                  </a:txBody>
                  <a:tcPr marL="33338" marR="33338" marT="71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0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510915" algn="l"/>
                        </a:tabLst>
                      </a:pPr>
                      <a:r>
                        <a:rPr lang="fr-FR" sz="900" b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Option 2 – Décès / PTIA</a:t>
                      </a:r>
                      <a:endParaRPr lang="fr-FR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510915" algn="l"/>
                        </a:tabLst>
                      </a:pPr>
                      <a:r>
                        <a:rPr lang="fr-FR" sz="800" b="1" i="1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(taux de 0,20 %)</a:t>
                      </a:r>
                      <a:endParaRPr lang="fr-FR" sz="8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0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4814039"/>
                  </a:ext>
                </a:extLst>
              </a:tr>
              <a:tr h="4017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74320" algn="l"/>
                          <a:tab pos="3510915" algn="l"/>
                        </a:tabLst>
                      </a:pPr>
                      <a:r>
                        <a:rPr lang="fr-FR" sz="900" b="1" kern="1200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Wingdings 3" panose="05040102010807070707" pitchFamily="18" charset="2"/>
                        </a:rPr>
                        <a:t>1 800 €</a:t>
                      </a:r>
                      <a:endParaRPr lang="fr-FR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71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C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74320" algn="l"/>
                          <a:tab pos="3510915" algn="l"/>
                        </a:tabLst>
                      </a:pPr>
                      <a:r>
                        <a:rPr lang="fr-FR" sz="900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Wingdings 3" panose="05040102010807070707" pitchFamily="18" charset="2"/>
                        </a:rPr>
                        <a:t>+ 10,80 €</a:t>
                      </a:r>
                      <a:endParaRPr lang="fr-FR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74320" algn="l"/>
                          <a:tab pos="3510915" algn="l"/>
                        </a:tabLst>
                      </a:pPr>
                      <a:r>
                        <a:rPr lang="fr-FR" sz="900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Wingdings 3" panose="05040102010807070707" pitchFamily="18" charset="2"/>
                        </a:rPr>
                        <a:t>+ 3,60 €</a:t>
                      </a:r>
                      <a:endParaRPr lang="fr-FR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8974261"/>
                  </a:ext>
                </a:extLst>
              </a:tr>
              <a:tr h="4017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74320" algn="l"/>
                          <a:tab pos="3510915" algn="l"/>
                        </a:tabLst>
                      </a:pPr>
                      <a:r>
                        <a:rPr lang="fr-FR" sz="900" b="1" kern="1200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Wingdings 3" panose="05040102010807070707" pitchFamily="18" charset="2"/>
                        </a:rPr>
                        <a:t>2 000 €</a:t>
                      </a:r>
                      <a:endParaRPr lang="fr-FR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71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C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74320" algn="l"/>
                          <a:tab pos="3510915" algn="l"/>
                        </a:tabLst>
                      </a:pPr>
                      <a:r>
                        <a:rPr lang="fr-FR" sz="900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Wingdings 3" panose="05040102010807070707" pitchFamily="18" charset="2"/>
                        </a:rPr>
                        <a:t>+ 12,00 €</a:t>
                      </a:r>
                      <a:endParaRPr lang="fr-FR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74320" algn="l"/>
                          <a:tab pos="3510915" algn="l"/>
                        </a:tabLst>
                      </a:pPr>
                      <a:r>
                        <a:rPr lang="fr-FR" sz="900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Wingdings 3" panose="05040102010807070707" pitchFamily="18" charset="2"/>
                        </a:rPr>
                        <a:t>+ 4,00 €</a:t>
                      </a:r>
                      <a:endParaRPr lang="fr-FR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1582852"/>
                  </a:ext>
                </a:extLst>
              </a:tr>
              <a:tr h="4017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74320" algn="l"/>
                          <a:tab pos="3510915" algn="l"/>
                        </a:tabLst>
                      </a:pPr>
                      <a:r>
                        <a:rPr lang="fr-FR" sz="900" b="1" kern="1200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Wingdings 3" panose="05040102010807070707" pitchFamily="18" charset="2"/>
                        </a:rPr>
                        <a:t>2 200 €</a:t>
                      </a:r>
                      <a:endParaRPr lang="fr-FR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338" marR="33338" marT="71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C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74320" algn="l"/>
                          <a:tab pos="3510915" algn="l"/>
                        </a:tabLst>
                      </a:pPr>
                      <a:r>
                        <a:rPr lang="fr-FR" sz="900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Wingdings 3" panose="05040102010807070707" pitchFamily="18" charset="2"/>
                        </a:rPr>
                        <a:t>+ 13,20 €</a:t>
                      </a:r>
                      <a:endParaRPr lang="fr-FR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8E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274320" algn="l"/>
                          <a:tab pos="3510915" algn="l"/>
                        </a:tabLst>
                      </a:pPr>
                      <a:r>
                        <a:rPr lang="fr-FR" sz="900" kern="120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Wingdings 3" panose="05040102010807070707" pitchFamily="18" charset="2"/>
                        </a:rPr>
                        <a:t>+ 4,40 €</a:t>
                      </a:r>
                      <a:endParaRPr lang="fr-FR" sz="900" dirty="0"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054121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BD29D8BA-CCF3-1777-2A0D-35E624534E79}"/>
              </a:ext>
            </a:extLst>
          </p:cNvPr>
          <p:cNvSpPr txBox="1">
            <a:spLocks/>
          </p:cNvSpPr>
          <p:nvPr/>
        </p:nvSpPr>
        <p:spPr>
          <a:xfrm>
            <a:off x="396875" y="562451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fld id="{34727D3F-49AC-415B-9F7E-3AD564CCB5B3}" type="slidenum">
              <a:rPr lang="fr-FR" sz="75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 defTabSz="685800"/>
              <a:t>12</a:t>
            </a:fld>
            <a:endParaRPr lang="fr-FR" sz="900" dirty="0">
              <a:solidFill>
                <a:srgbClr val="717C7D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904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olice, Graphique, graphisme, logo&#10;&#10;Description générée automatiquement">
            <a:extLst>
              <a:ext uri="{FF2B5EF4-FFF2-40B4-BE49-F238E27FC236}">
                <a16:creationId xmlns:a16="http://schemas.microsoft.com/office/drawing/2014/main" id="{6B17F1D5-B579-40CF-9EEB-4FE5031389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303" y="1273778"/>
            <a:ext cx="1838232" cy="22753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2D279B5-C6DE-B2C3-0632-494FF72E2D1D}"/>
              </a:ext>
            </a:extLst>
          </p:cNvPr>
          <p:cNvSpPr txBox="1">
            <a:spLocks/>
          </p:cNvSpPr>
          <p:nvPr/>
        </p:nvSpPr>
        <p:spPr>
          <a:xfrm>
            <a:off x="396875" y="562451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lang="fr-FR" sz="900" dirty="0">
              <a:solidFill>
                <a:srgbClr val="717C7D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C0B151FF-C1D4-222E-E5D3-06BF34BE32D4}"/>
              </a:ext>
            </a:extLst>
          </p:cNvPr>
          <p:cNvSpPr txBox="1">
            <a:spLocks/>
          </p:cNvSpPr>
          <p:nvPr/>
        </p:nvSpPr>
        <p:spPr>
          <a:xfrm>
            <a:off x="386954" y="3121223"/>
            <a:ext cx="4563090" cy="600164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lvl="1" indent="-342900" algn="ctr" defTabSz="685800" eaLnBrk="0" hangingPunct="0">
              <a:spcAft>
                <a:spcPts val="300"/>
              </a:spcAft>
              <a:buSzPct val="100000"/>
              <a:buFont typeface="+mj-lt"/>
              <a:buAutoNum type="arabicPeriod" startAt="2"/>
              <a:defRPr/>
            </a:pPr>
            <a:r>
              <a:rPr lang="fr-FR" sz="1650" cap="all" dirty="0">
                <a:solidFill>
                  <a:srgbClr val="717C7D"/>
                </a:solidFill>
                <a:latin typeface="Verdana" pitchFamily="34" charset="0"/>
              </a:rPr>
              <a:t> Les avantages du régime collectif de prévoyance </a:t>
            </a:r>
          </a:p>
        </p:txBody>
      </p:sp>
      <p:pic>
        <p:nvPicPr>
          <p:cNvPr id="8" name="Image 7" descr="Une image contenant personne, habits, ordinateur portable, intérieur&#10;&#10;Description générée automatiquement">
            <a:extLst>
              <a:ext uri="{FF2B5EF4-FFF2-40B4-BE49-F238E27FC236}">
                <a16:creationId xmlns:a16="http://schemas.microsoft.com/office/drawing/2014/main" id="{CB58FA8E-1E83-7B50-9226-0F90C824655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0043" y="857250"/>
            <a:ext cx="419395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264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1507F9-B4EF-DC65-E543-421F36CB7593}"/>
              </a:ext>
            </a:extLst>
          </p:cNvPr>
          <p:cNvSpPr/>
          <p:nvPr/>
        </p:nvSpPr>
        <p:spPr>
          <a:xfrm>
            <a:off x="320014" y="1067224"/>
            <a:ext cx="7949536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eaLnBrk="0" hangingPunct="0">
              <a:defRPr/>
            </a:pPr>
            <a:r>
              <a:rPr lang="fr-FR" sz="1350" b="1" cap="all" dirty="0">
                <a:solidFill>
                  <a:srgbClr val="E60028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Pour les agents : Des conditions favorables pour tous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A1B1C77-27D5-83A5-6286-42D558D1BB7C}"/>
              </a:ext>
            </a:extLst>
          </p:cNvPr>
          <p:cNvGrpSpPr/>
          <p:nvPr/>
        </p:nvGrpSpPr>
        <p:grpSpPr>
          <a:xfrm>
            <a:off x="2107830" y="2036861"/>
            <a:ext cx="1636794" cy="1266805"/>
            <a:chOff x="2136879" y="4422209"/>
            <a:chExt cx="2182392" cy="1689074"/>
          </a:xfrm>
        </p:grpSpPr>
        <p:sp>
          <p:nvSpPr>
            <p:cNvPr id="17" name="Zone de texte 2">
              <a:extLst>
                <a:ext uri="{FF2B5EF4-FFF2-40B4-BE49-F238E27FC236}">
                  <a16:creationId xmlns:a16="http://schemas.microsoft.com/office/drawing/2014/main" id="{1FD5A6DE-377F-165C-C464-1B1E26954F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36879" y="5280285"/>
              <a:ext cx="2182392" cy="830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68580" tIns="34290" rIns="68580" bIns="34290" anchor="t" anchorCtr="0">
              <a:spAutoFit/>
            </a:bodyPr>
            <a:lstStyle/>
            <a:p>
              <a:pPr algn="ctr" defTabSz="685800"/>
              <a:r>
                <a:rPr lang="fr-FR" sz="900" b="1" dirty="0">
                  <a:solidFill>
                    <a:srgbClr val="FFFFFF">
                      <a:lumMod val="50000"/>
                    </a:srgbClr>
                  </a:solidFill>
                  <a:latin typeface="Verdana"/>
                  <a:ea typeface="Times New Roman"/>
                  <a:cs typeface="Tahoma"/>
                </a:rPr>
                <a:t>Pas de questionnaire médical</a:t>
              </a:r>
            </a:p>
            <a:p>
              <a:pPr algn="ctr" defTabSz="685800"/>
              <a:r>
                <a:rPr lang="fr-FR" sz="900" dirty="0">
                  <a:solidFill>
                    <a:srgbClr val="FFFFFF">
                      <a:lumMod val="50000"/>
                    </a:srgbClr>
                  </a:solidFill>
                  <a:latin typeface="Verdana"/>
                  <a:ea typeface="Times New Roman"/>
                  <a:cs typeface="Tahoma"/>
                </a:rPr>
                <a:t>- ni à l’adhésion</a:t>
              </a:r>
            </a:p>
            <a:p>
              <a:pPr algn="ctr" defTabSz="685800"/>
              <a:r>
                <a:rPr lang="fr-FR" sz="900" dirty="0">
                  <a:solidFill>
                    <a:srgbClr val="FFFFFF">
                      <a:lumMod val="50000"/>
                    </a:srgbClr>
                  </a:solidFill>
                  <a:latin typeface="Verdana"/>
                  <a:ea typeface="Times New Roman"/>
                  <a:cs typeface="Tahoma"/>
                </a:rPr>
                <a:t>- ni à l’indemnisation</a:t>
              </a:r>
            </a:p>
          </p:txBody>
        </p:sp>
        <p:pic>
          <p:nvPicPr>
            <p:cNvPr id="18" name="Graphique 17">
              <a:extLst>
                <a:ext uri="{FF2B5EF4-FFF2-40B4-BE49-F238E27FC236}">
                  <a16:creationId xmlns:a16="http://schemas.microsoft.com/office/drawing/2014/main" id="{B9934DFE-8BCF-679E-FCE2-C48CF93232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950348" y="4422209"/>
              <a:ext cx="555454" cy="722090"/>
            </a:xfrm>
            <a:prstGeom prst="rect">
              <a:avLst/>
            </a:prstGeom>
          </p:spPr>
        </p:pic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158F0024-7600-EBE4-B45A-3F1B807C1CA5}"/>
              </a:ext>
            </a:extLst>
          </p:cNvPr>
          <p:cNvGrpSpPr/>
          <p:nvPr/>
        </p:nvGrpSpPr>
        <p:grpSpPr>
          <a:xfrm>
            <a:off x="320014" y="2113727"/>
            <a:ext cx="1381172" cy="970894"/>
            <a:chOff x="230078" y="4422210"/>
            <a:chExt cx="1841563" cy="1294525"/>
          </a:xfrm>
        </p:grpSpPr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BCEEEEDB-0349-08F6-8465-D2CC9809746F}"/>
                </a:ext>
              </a:extLst>
            </p:cNvPr>
            <p:cNvSpPr txBox="1"/>
            <p:nvPr/>
          </p:nvSpPr>
          <p:spPr>
            <a:xfrm>
              <a:off x="230078" y="5274700"/>
              <a:ext cx="1841563" cy="442035"/>
            </a:xfrm>
            <a:prstGeom prst="rect">
              <a:avLst/>
            </a:prstGeom>
            <a:noFill/>
          </p:spPr>
          <p:txBody>
            <a:bodyPr wrap="square" lIns="27000" tIns="27000" rIns="27000" bIns="27000" rtlCol="0">
              <a:spAutoFit/>
            </a:bodyPr>
            <a:lstStyle/>
            <a:p>
              <a:pPr algn="ctr" defTabSz="685800">
                <a:defRPr/>
              </a:pPr>
              <a:r>
                <a:rPr lang="fr-FR" sz="900" b="1" dirty="0">
                  <a:solidFill>
                    <a:srgbClr val="FFFFFF">
                      <a:lumMod val="50000"/>
                    </a:srgbClr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Pas de limite d’âge </a:t>
              </a:r>
              <a:r>
                <a:rPr lang="fr-FR" sz="900" dirty="0">
                  <a:solidFill>
                    <a:srgbClr val="FFFFFF">
                      <a:lumMod val="50000"/>
                    </a:srgbClr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pour adhérer</a:t>
              </a: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9A1B71B3-C8C3-8DEC-DEB9-1066EFCFA8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816" y="4422210"/>
              <a:ext cx="722089" cy="722089"/>
            </a:xfrm>
            <a:prstGeom prst="rect">
              <a:avLst/>
            </a:prstGeom>
          </p:spPr>
        </p:pic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A7ACA2B5-E13A-BFD6-E7E2-0680A53C18BE}"/>
              </a:ext>
            </a:extLst>
          </p:cNvPr>
          <p:cNvGrpSpPr/>
          <p:nvPr/>
        </p:nvGrpSpPr>
        <p:grpSpPr>
          <a:xfrm>
            <a:off x="4184395" y="1993570"/>
            <a:ext cx="1636794" cy="988978"/>
            <a:chOff x="4214093" y="4468380"/>
            <a:chExt cx="2182392" cy="1318636"/>
          </a:xfrm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6755DEC7-299D-F32A-FBF8-C8FA5C141284}"/>
                </a:ext>
              </a:extLst>
            </p:cNvPr>
            <p:cNvSpPr txBox="1"/>
            <p:nvPr/>
          </p:nvSpPr>
          <p:spPr>
            <a:xfrm>
              <a:off x="4214093" y="5294574"/>
              <a:ext cx="2182392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900" dirty="0">
                  <a:solidFill>
                    <a:srgbClr val="FFFFFF">
                      <a:lumMod val="50000"/>
                    </a:srgbClr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Pas de délai de carence, </a:t>
              </a:r>
            </a:p>
            <a:p>
              <a:pPr algn="ctr" defTabSz="685800">
                <a:defRPr/>
              </a:pPr>
              <a:r>
                <a:rPr lang="fr-FR" sz="900" dirty="0">
                  <a:solidFill>
                    <a:srgbClr val="FFFFFF">
                      <a:lumMod val="50000"/>
                    </a:srgbClr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Pas de délai de stage</a:t>
              </a:r>
            </a:p>
          </p:txBody>
        </p:sp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BAD1CA55-F042-3922-567E-0BBBA1E8BE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44245" y="4468380"/>
              <a:ext cx="722089" cy="722089"/>
            </a:xfrm>
            <a:prstGeom prst="rect">
              <a:avLst/>
            </a:prstGeom>
          </p:spPr>
        </p:pic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6EA48834-7272-9D91-136A-3468EED562EF}"/>
              </a:ext>
            </a:extLst>
          </p:cNvPr>
          <p:cNvGrpSpPr/>
          <p:nvPr/>
        </p:nvGrpSpPr>
        <p:grpSpPr>
          <a:xfrm>
            <a:off x="6260960" y="1965270"/>
            <a:ext cx="2367191" cy="1367631"/>
            <a:chOff x="8613250" y="4422208"/>
            <a:chExt cx="3156255" cy="1823509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E708A33C-3F0A-5F6C-508E-E579524498D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3128" y="4422208"/>
              <a:ext cx="722089" cy="722089"/>
            </a:xfrm>
            <a:prstGeom prst="rect">
              <a:avLst/>
            </a:prstGeom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B4C47C90-0DAA-81BC-4731-68DEB64A2338}"/>
                </a:ext>
              </a:extLst>
            </p:cNvPr>
            <p:cNvSpPr txBox="1"/>
            <p:nvPr/>
          </p:nvSpPr>
          <p:spPr>
            <a:xfrm>
              <a:off x="8613250" y="5190470"/>
              <a:ext cx="3156255" cy="10552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2" algn="ctr" defTabSz="685800">
                <a:lnSpc>
                  <a:spcPct val="130000"/>
                </a:lnSpc>
              </a:pPr>
              <a:r>
                <a:rPr lang="fr-FR" sz="900" b="1" dirty="0">
                  <a:solidFill>
                    <a:srgbClr val="FFFFFF">
                      <a:lumMod val="50000"/>
                    </a:srgb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Gestion des arrêts par la Collectivité :</a:t>
              </a:r>
              <a:r>
                <a:rPr lang="fr-FR" sz="900" dirty="0">
                  <a:solidFill>
                    <a:srgbClr val="FFFFFF">
                      <a:lumMod val="50000"/>
                    </a:srgb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Déclaration du sinistre et suivi de l’indemnisation de l’agent par la Collectivité</a:t>
              </a:r>
            </a:p>
          </p:txBody>
        </p:sp>
      </p:grp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27765D98-E72A-A7C0-D55A-DB535FD604E9}"/>
              </a:ext>
            </a:extLst>
          </p:cNvPr>
          <p:cNvSpPr txBox="1">
            <a:spLocks/>
          </p:cNvSpPr>
          <p:nvPr/>
        </p:nvSpPr>
        <p:spPr>
          <a:xfrm>
            <a:off x="396875" y="562451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fld id="{34727D3F-49AC-415B-9F7E-3AD564CCB5B3}" type="slidenum">
              <a:rPr lang="fr-FR" sz="75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 defTabSz="685800"/>
              <a:t>14</a:t>
            </a:fld>
            <a:endParaRPr lang="fr-FR" sz="900" dirty="0">
              <a:solidFill>
                <a:srgbClr val="717C7D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56E3AAC-7348-AB28-3181-CBCBB68903FF}"/>
              </a:ext>
            </a:extLst>
          </p:cNvPr>
          <p:cNvSpPr/>
          <p:nvPr/>
        </p:nvSpPr>
        <p:spPr>
          <a:xfrm>
            <a:off x="258903" y="1590438"/>
            <a:ext cx="6322219" cy="253916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defTabSz="685800"/>
            <a:r>
              <a:rPr lang="fr-FR" sz="1050" b="1" cap="all" dirty="0">
                <a:solidFill>
                  <a:srgbClr val="FFFFFF">
                    <a:lumMod val="50000"/>
                  </a:srgb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POUR LES NOUVEAUX AGENTS / AGENTS SANS COUVERTURE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75B63CE-0F14-669D-B99D-8332AE81FBAE}"/>
              </a:ext>
            </a:extLst>
          </p:cNvPr>
          <p:cNvSpPr/>
          <p:nvPr/>
        </p:nvSpPr>
        <p:spPr>
          <a:xfrm>
            <a:off x="320014" y="3630360"/>
            <a:ext cx="6245357" cy="2539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defTabSz="685800"/>
            <a:r>
              <a:rPr lang="fr-FR" sz="1050" b="1" cap="all" dirty="0">
                <a:solidFill>
                  <a:srgbClr val="FFFFFF">
                    <a:lumMod val="50000"/>
                  </a:srgb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POUR LES AGENTS DÉJÀ COUVERTS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BC6078-C80D-918C-17E3-84E442A5B53E}"/>
              </a:ext>
            </a:extLst>
          </p:cNvPr>
          <p:cNvGrpSpPr/>
          <p:nvPr/>
        </p:nvGrpSpPr>
        <p:grpSpPr>
          <a:xfrm>
            <a:off x="4160412" y="4097472"/>
            <a:ext cx="1684759" cy="853373"/>
            <a:chOff x="2598658" y="4382742"/>
            <a:chExt cx="2246345" cy="1137831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6508F503-0EBB-E21C-E257-EF782FD9EA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2453" y="4382742"/>
              <a:ext cx="722089" cy="722089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815463B-48C9-39AE-7FC1-6F26E9935B56}"/>
                </a:ext>
              </a:extLst>
            </p:cNvPr>
            <p:cNvSpPr/>
            <p:nvPr/>
          </p:nvSpPr>
          <p:spPr>
            <a:xfrm>
              <a:off x="2598658" y="5212797"/>
              <a:ext cx="2246345" cy="307776"/>
            </a:xfrm>
            <a:prstGeom prst="rect">
              <a:avLst/>
            </a:prstGeom>
            <a:ln>
              <a:noFill/>
            </a:ln>
          </p:spPr>
          <p:txBody>
            <a:bodyPr wrap="square" anchor="ctr" anchorCtr="0">
              <a:spAutoFit/>
            </a:bodyPr>
            <a:lstStyle/>
            <a:p>
              <a:pPr marL="0" lvl="2" algn="ctr" defTabSz="685800"/>
              <a:r>
                <a:rPr lang="fr-FR" sz="900" b="1" dirty="0">
                  <a:solidFill>
                    <a:srgbClr val="FFFFFF">
                      <a:lumMod val="50000"/>
                    </a:srgb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Un tarif avantageux</a:t>
              </a:r>
              <a:endParaRPr lang="fr-FR" sz="900" dirty="0">
                <a:solidFill>
                  <a:srgbClr val="FFFFFF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89C4959E-8BE6-347C-FA66-E97DB707FD38}"/>
              </a:ext>
            </a:extLst>
          </p:cNvPr>
          <p:cNvGrpSpPr/>
          <p:nvPr/>
        </p:nvGrpSpPr>
        <p:grpSpPr>
          <a:xfrm>
            <a:off x="2083848" y="4090464"/>
            <a:ext cx="1684759" cy="929632"/>
            <a:chOff x="2598612" y="4319236"/>
            <a:chExt cx="2246345" cy="1239509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CB524FB-32B9-A795-28FE-7B5FE0FA8DC8}"/>
                </a:ext>
              </a:extLst>
            </p:cNvPr>
            <p:cNvSpPr/>
            <p:nvPr/>
          </p:nvSpPr>
          <p:spPr>
            <a:xfrm>
              <a:off x="2598612" y="5066302"/>
              <a:ext cx="2246345" cy="492443"/>
            </a:xfrm>
            <a:prstGeom prst="rect">
              <a:avLst/>
            </a:prstGeom>
            <a:ln>
              <a:noFill/>
            </a:ln>
          </p:spPr>
          <p:txBody>
            <a:bodyPr wrap="square" anchor="ctr" anchorCtr="0">
              <a:spAutoFit/>
            </a:bodyPr>
            <a:lstStyle/>
            <a:p>
              <a:pPr marL="0" lvl="2" algn="ctr" defTabSz="685800"/>
              <a:r>
                <a:rPr lang="fr-FR" sz="900" b="1" dirty="0">
                  <a:solidFill>
                    <a:srgbClr val="FFFFFF">
                      <a:lumMod val="50000"/>
                    </a:srgb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Un ensemble de garanties protectrices</a:t>
              </a:r>
              <a:endParaRPr lang="fr-FR" sz="900" dirty="0">
                <a:solidFill>
                  <a:srgbClr val="FFFFFF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E3CD7F51-E724-B6F4-C213-9E6A032A1406}"/>
                </a:ext>
              </a:extLst>
            </p:cNvPr>
            <p:cNvGrpSpPr/>
            <p:nvPr/>
          </p:nvGrpSpPr>
          <p:grpSpPr>
            <a:xfrm>
              <a:off x="3296942" y="4319236"/>
              <a:ext cx="813469" cy="752904"/>
              <a:chOff x="6676426" y="4466263"/>
              <a:chExt cx="813469" cy="752904"/>
            </a:xfrm>
          </p:grpSpPr>
          <p:grpSp>
            <p:nvGrpSpPr>
              <p:cNvPr id="41" name="Groupe 40">
                <a:extLst>
                  <a:ext uri="{FF2B5EF4-FFF2-40B4-BE49-F238E27FC236}">
                    <a16:creationId xmlns:a16="http://schemas.microsoft.com/office/drawing/2014/main" id="{33462EDC-A387-0F12-6E55-25563D6A17C2}"/>
                  </a:ext>
                </a:extLst>
              </p:cNvPr>
              <p:cNvGrpSpPr/>
              <p:nvPr/>
            </p:nvGrpSpPr>
            <p:grpSpPr>
              <a:xfrm>
                <a:off x="6676426" y="4466263"/>
                <a:ext cx="813469" cy="752904"/>
                <a:chOff x="6676426" y="4466263"/>
                <a:chExt cx="813469" cy="752904"/>
              </a:xfrm>
            </p:grpSpPr>
            <p:pic>
              <p:nvPicPr>
                <p:cNvPr id="43" name="Image 42">
                  <a:extLst>
                    <a:ext uri="{FF2B5EF4-FFF2-40B4-BE49-F238E27FC236}">
                      <a16:creationId xmlns:a16="http://schemas.microsoft.com/office/drawing/2014/main" id="{92FD2F77-FEB9-7B42-585B-175B5E71071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676426" y="4475606"/>
                  <a:ext cx="813469" cy="743561"/>
                </a:xfrm>
                <a:prstGeom prst="rect">
                  <a:avLst/>
                </a:prstGeom>
              </p:spPr>
            </p:pic>
            <p:sp>
              <p:nvSpPr>
                <p:cNvPr id="44" name="Ellipse 43">
                  <a:extLst>
                    <a:ext uri="{FF2B5EF4-FFF2-40B4-BE49-F238E27FC236}">
                      <a16:creationId xmlns:a16="http://schemas.microsoft.com/office/drawing/2014/main" id="{DB8ACCF2-9371-0F89-611C-176E2EE5A761}"/>
                    </a:ext>
                  </a:extLst>
                </p:cNvPr>
                <p:cNvSpPr/>
                <p:nvPr/>
              </p:nvSpPr>
              <p:spPr>
                <a:xfrm>
                  <a:off x="6784840" y="4466263"/>
                  <a:ext cx="596639" cy="511478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/>
                  <a:endParaRPr lang="fr-FR" sz="1350" dirty="0">
                    <a:solidFill>
                      <a:srgbClr val="FFFFFF"/>
                    </a:solidFill>
                    <a:latin typeface="Verdana"/>
                  </a:endParaRPr>
                </a:p>
              </p:txBody>
            </p:sp>
          </p:grpSp>
          <p:pic>
            <p:nvPicPr>
              <p:cNvPr id="42" name="Graphique 41">
                <a:extLst>
                  <a:ext uri="{FF2B5EF4-FFF2-40B4-BE49-F238E27FC236}">
                    <a16:creationId xmlns:a16="http://schemas.microsoft.com/office/drawing/2014/main" id="{845F38B5-223F-B67D-000C-201C596535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6907925" y="4543107"/>
                <a:ext cx="424119" cy="37983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123983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olice, Graphique, graphisme, logo&#10;&#10;Description générée automatiquement">
            <a:extLst>
              <a:ext uri="{FF2B5EF4-FFF2-40B4-BE49-F238E27FC236}">
                <a16:creationId xmlns:a16="http://schemas.microsoft.com/office/drawing/2014/main" id="{6B17F1D5-B579-40CF-9EEB-4FE5031389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303" y="1273778"/>
            <a:ext cx="1838232" cy="227537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C0B151FF-C1D4-222E-E5D3-06BF34BE32D4}"/>
              </a:ext>
            </a:extLst>
          </p:cNvPr>
          <p:cNvSpPr txBox="1">
            <a:spLocks/>
          </p:cNvSpPr>
          <p:nvPr/>
        </p:nvSpPr>
        <p:spPr>
          <a:xfrm>
            <a:off x="386954" y="3121224"/>
            <a:ext cx="4563090" cy="3462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lvl="1" indent="-342900" algn="ctr" defTabSz="685800" eaLnBrk="0" hangingPunct="0">
              <a:spcAft>
                <a:spcPts val="300"/>
              </a:spcAft>
              <a:buSzPct val="100000"/>
              <a:buFont typeface="+mj-lt"/>
              <a:buAutoNum type="arabicPeriod" startAt="2"/>
              <a:defRPr/>
            </a:pPr>
            <a:r>
              <a:rPr lang="fr-FR" sz="1650" cap="all" dirty="0">
                <a:solidFill>
                  <a:srgbClr val="717C7D"/>
                </a:solidFill>
                <a:latin typeface="Verdana" pitchFamily="34" charset="0"/>
              </a:rPr>
              <a:t> l’Adhésion de l’agent</a:t>
            </a:r>
          </a:p>
        </p:txBody>
      </p:sp>
      <p:pic>
        <p:nvPicPr>
          <p:cNvPr id="8" name="Image 7" descr="Une image contenant personne, habits, ordinateur portable, intérieur&#10;&#10;Description générée automatiquement">
            <a:extLst>
              <a:ext uri="{FF2B5EF4-FFF2-40B4-BE49-F238E27FC236}">
                <a16:creationId xmlns:a16="http://schemas.microsoft.com/office/drawing/2014/main" id="{CB58FA8E-1E83-7B50-9226-0F90C824655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0043" y="857250"/>
            <a:ext cx="419395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0209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>
            <a:extLst>
              <a:ext uri="{FF2B5EF4-FFF2-40B4-BE49-F238E27FC236}">
                <a16:creationId xmlns:a16="http://schemas.microsoft.com/office/drawing/2014/main" id="{CD2299CF-B0D5-D271-6EB3-AE8E9BAA2D7E}"/>
              </a:ext>
            </a:extLst>
          </p:cNvPr>
          <p:cNvGrpSpPr/>
          <p:nvPr/>
        </p:nvGrpSpPr>
        <p:grpSpPr>
          <a:xfrm>
            <a:off x="3682842" y="1749170"/>
            <a:ext cx="2653093" cy="1657541"/>
            <a:chOff x="4910455" y="1189227"/>
            <a:chExt cx="3537457" cy="2210054"/>
          </a:xfrm>
        </p:grpSpPr>
        <p:sp>
          <p:nvSpPr>
            <p:cNvPr id="5" name="object 5"/>
            <p:cNvSpPr/>
            <p:nvPr/>
          </p:nvSpPr>
          <p:spPr>
            <a:xfrm>
              <a:off x="4910455" y="1189227"/>
              <a:ext cx="787400" cy="2201545"/>
            </a:xfrm>
            <a:custGeom>
              <a:avLst/>
              <a:gdLst/>
              <a:ahLst/>
              <a:cxnLst/>
              <a:rect l="l" t="t" r="r" b="b"/>
              <a:pathLst>
                <a:path w="787400" h="2201545">
                  <a:moveTo>
                    <a:pt x="787285" y="0"/>
                  </a:moveTo>
                  <a:lnTo>
                    <a:pt x="0" y="0"/>
                  </a:lnTo>
                  <a:lnTo>
                    <a:pt x="0" y="2201291"/>
                  </a:lnTo>
                  <a:lnTo>
                    <a:pt x="787285" y="2201291"/>
                  </a:lnTo>
                  <a:lnTo>
                    <a:pt x="787285" y="0"/>
                  </a:lnTo>
                  <a:close/>
                </a:path>
              </a:pathLst>
            </a:custGeom>
            <a:solidFill>
              <a:srgbClr val="87C59F"/>
            </a:solidFill>
          </p:spPr>
          <p:txBody>
            <a:bodyPr wrap="square" lIns="0" tIns="0" rIns="0" bIns="0" rtlCol="0"/>
            <a:lstStyle/>
            <a:p>
              <a:pPr defTabSz="685800"/>
              <a:endParaRPr sz="1350" dirty="0">
                <a:solidFill>
                  <a:srgbClr val="000000"/>
                </a:solidFill>
                <a:latin typeface="Verdana"/>
              </a:endParaRPr>
            </a:p>
          </p:txBody>
        </p:sp>
        <p:grpSp>
          <p:nvGrpSpPr>
            <p:cNvPr id="37" name="Groupe 36">
              <a:extLst>
                <a:ext uri="{FF2B5EF4-FFF2-40B4-BE49-F238E27FC236}">
                  <a16:creationId xmlns:a16="http://schemas.microsoft.com/office/drawing/2014/main" id="{0B2000C7-F5A6-19CC-1DCD-309B4470D9DA}"/>
                </a:ext>
              </a:extLst>
            </p:cNvPr>
            <p:cNvGrpSpPr/>
            <p:nvPr/>
          </p:nvGrpSpPr>
          <p:grpSpPr>
            <a:xfrm>
              <a:off x="5719952" y="1197736"/>
              <a:ext cx="2727960" cy="2201545"/>
              <a:chOff x="5719952" y="1197736"/>
              <a:chExt cx="2727960" cy="2201545"/>
            </a:xfrm>
          </p:grpSpPr>
          <p:sp>
            <p:nvSpPr>
              <p:cNvPr id="6" name="object 6"/>
              <p:cNvSpPr/>
              <p:nvPr/>
            </p:nvSpPr>
            <p:spPr>
              <a:xfrm>
                <a:off x="5719952" y="1197736"/>
                <a:ext cx="2727960" cy="2201545"/>
              </a:xfrm>
              <a:custGeom>
                <a:avLst/>
                <a:gdLst/>
                <a:ahLst/>
                <a:cxnLst/>
                <a:rect l="l" t="t" r="r" b="b"/>
                <a:pathLst>
                  <a:path w="2727959" h="2201545">
                    <a:moveTo>
                      <a:pt x="2727832" y="0"/>
                    </a:moveTo>
                    <a:lnTo>
                      <a:pt x="0" y="0"/>
                    </a:lnTo>
                    <a:lnTo>
                      <a:pt x="0" y="2201291"/>
                    </a:lnTo>
                    <a:lnTo>
                      <a:pt x="2727832" y="2201291"/>
                    </a:lnTo>
                    <a:lnTo>
                      <a:pt x="2727832" y="0"/>
                    </a:lnTo>
                    <a:close/>
                  </a:path>
                </a:pathLst>
              </a:custGeom>
              <a:solidFill>
                <a:srgbClr val="F1F1F1"/>
              </a:solidFill>
            </p:spPr>
            <p:txBody>
              <a:bodyPr wrap="square" lIns="0" tIns="0" rIns="0" bIns="0" rtlCol="0"/>
              <a:lstStyle/>
              <a:p>
                <a:pPr defTabSz="685800"/>
                <a:endParaRPr sz="1350">
                  <a:solidFill>
                    <a:srgbClr val="000000"/>
                  </a:solidFill>
                  <a:latin typeface="Verdana"/>
                </a:endParaRPr>
              </a:p>
            </p:txBody>
          </p:sp>
          <p:sp>
            <p:nvSpPr>
              <p:cNvPr id="7" name="object 7"/>
              <p:cNvSpPr txBox="1"/>
              <p:nvPr/>
            </p:nvSpPr>
            <p:spPr>
              <a:xfrm>
                <a:off x="5972555" y="1278763"/>
                <a:ext cx="2272031" cy="1678237"/>
              </a:xfrm>
              <a:prstGeom prst="rect">
                <a:avLst/>
              </a:prstGeom>
            </p:spPr>
            <p:txBody>
              <a:bodyPr vert="horz" wrap="square" lIns="0" tIns="9525" rIns="0" bIns="0" rtlCol="0">
                <a:spAutoFit/>
              </a:bodyPr>
              <a:lstStyle/>
              <a:p>
                <a:pPr marR="3810" algn="just" defTabSz="685800">
                  <a:spcBef>
                    <a:spcPts val="75"/>
                  </a:spcBef>
                </a:pPr>
                <a:r>
                  <a:rPr sz="900" b="1" dirty="0">
                    <a:solidFill>
                      <a:srgbClr val="707B7C"/>
                    </a:solidFill>
                    <a:latin typeface="Verdana"/>
                    <a:cs typeface="Verdana"/>
                  </a:rPr>
                  <a:t>L’agent</a:t>
                </a:r>
                <a:r>
                  <a:rPr sz="900" b="1" spc="293" dirty="0">
                    <a:solidFill>
                      <a:srgbClr val="707B7C"/>
                    </a:solidFill>
                    <a:latin typeface="Verdana"/>
                    <a:cs typeface="Verdana"/>
                  </a:rPr>
                  <a:t>   </a:t>
                </a:r>
                <a:r>
                  <a:rPr sz="900" b="1" dirty="0">
                    <a:solidFill>
                      <a:srgbClr val="707B7C"/>
                    </a:solidFill>
                    <a:latin typeface="Verdana"/>
                    <a:cs typeface="Verdana"/>
                  </a:rPr>
                  <a:t>complète</a:t>
                </a:r>
                <a:r>
                  <a:rPr sz="900" b="1" spc="293" dirty="0">
                    <a:solidFill>
                      <a:srgbClr val="707B7C"/>
                    </a:solidFill>
                    <a:latin typeface="Verdana"/>
                    <a:cs typeface="Verdana"/>
                  </a:rPr>
                  <a:t>   </a:t>
                </a:r>
                <a:r>
                  <a:rPr sz="900" b="1" spc="-19" dirty="0">
                    <a:solidFill>
                      <a:srgbClr val="707B7C"/>
                    </a:solidFill>
                    <a:latin typeface="Verdana"/>
                    <a:cs typeface="Verdana"/>
                  </a:rPr>
                  <a:t>un </a:t>
                </a:r>
                <a:r>
                  <a:rPr sz="900" b="1" dirty="0">
                    <a:solidFill>
                      <a:srgbClr val="707B7C"/>
                    </a:solidFill>
                    <a:latin typeface="Verdana"/>
                    <a:cs typeface="Verdana"/>
                  </a:rPr>
                  <a:t>bulletin</a:t>
                </a:r>
                <a:r>
                  <a:rPr sz="900" b="1" spc="53" dirty="0">
                    <a:solidFill>
                      <a:srgbClr val="707B7C"/>
                    </a:solidFill>
                    <a:latin typeface="Verdana"/>
                    <a:cs typeface="Verdana"/>
                  </a:rPr>
                  <a:t> </a:t>
                </a:r>
                <a:r>
                  <a:rPr sz="900" b="1" dirty="0">
                    <a:solidFill>
                      <a:srgbClr val="707B7C"/>
                    </a:solidFill>
                    <a:latin typeface="Verdana"/>
                    <a:cs typeface="Verdana"/>
                  </a:rPr>
                  <a:t>d’adhésion</a:t>
                </a:r>
                <a:r>
                  <a:rPr sz="900" b="1" spc="49" dirty="0">
                    <a:solidFill>
                      <a:srgbClr val="707B7C"/>
                    </a:solidFill>
                    <a:latin typeface="Verdana"/>
                    <a:cs typeface="Verdana"/>
                  </a:rPr>
                  <a:t> </a:t>
                </a:r>
                <a:r>
                  <a:rPr sz="900" b="1" spc="-8" dirty="0">
                    <a:solidFill>
                      <a:srgbClr val="707B7C"/>
                    </a:solidFill>
                    <a:latin typeface="Verdana"/>
                    <a:cs typeface="Verdana"/>
                  </a:rPr>
                  <a:t>papier </a:t>
                </a:r>
                <a:r>
                  <a:rPr sz="900" dirty="0">
                    <a:solidFill>
                      <a:srgbClr val="707B7C"/>
                    </a:solidFill>
                    <a:latin typeface="Verdana"/>
                    <a:cs typeface="Verdana"/>
                  </a:rPr>
                  <a:t>et</a:t>
                </a:r>
                <a:r>
                  <a:rPr sz="900" spc="172" dirty="0">
                    <a:solidFill>
                      <a:srgbClr val="707B7C"/>
                    </a:solidFill>
                    <a:latin typeface="Verdana"/>
                    <a:cs typeface="Verdana"/>
                  </a:rPr>
                  <a:t> </a:t>
                </a:r>
                <a:r>
                  <a:rPr sz="900" dirty="0">
                    <a:solidFill>
                      <a:srgbClr val="707B7C"/>
                    </a:solidFill>
                    <a:latin typeface="Verdana"/>
                    <a:cs typeface="Verdana"/>
                  </a:rPr>
                  <a:t>le</a:t>
                </a:r>
                <a:r>
                  <a:rPr sz="900" spc="176" dirty="0">
                    <a:solidFill>
                      <a:srgbClr val="707B7C"/>
                    </a:solidFill>
                    <a:latin typeface="Verdana"/>
                    <a:cs typeface="Verdana"/>
                  </a:rPr>
                  <a:t> </a:t>
                </a:r>
                <a:r>
                  <a:rPr sz="900" dirty="0">
                    <a:solidFill>
                      <a:srgbClr val="707B7C"/>
                    </a:solidFill>
                    <a:latin typeface="Verdana"/>
                    <a:cs typeface="Verdana"/>
                  </a:rPr>
                  <a:t>remet</a:t>
                </a:r>
                <a:r>
                  <a:rPr sz="900" spc="172" dirty="0">
                    <a:solidFill>
                      <a:srgbClr val="707B7C"/>
                    </a:solidFill>
                    <a:latin typeface="Verdana"/>
                    <a:cs typeface="Verdana"/>
                  </a:rPr>
                  <a:t> </a:t>
                </a:r>
                <a:r>
                  <a:rPr sz="900" dirty="0">
                    <a:solidFill>
                      <a:srgbClr val="707B7C"/>
                    </a:solidFill>
                    <a:latin typeface="Verdana"/>
                    <a:cs typeface="Verdana"/>
                  </a:rPr>
                  <a:t>à</a:t>
                </a:r>
                <a:r>
                  <a:rPr sz="900" spc="176" dirty="0">
                    <a:solidFill>
                      <a:srgbClr val="707B7C"/>
                    </a:solidFill>
                    <a:latin typeface="Verdana"/>
                    <a:cs typeface="Verdana"/>
                  </a:rPr>
                  <a:t> </a:t>
                </a:r>
                <a:r>
                  <a:rPr sz="900" dirty="0">
                    <a:solidFill>
                      <a:srgbClr val="707B7C"/>
                    </a:solidFill>
                    <a:latin typeface="Verdana"/>
                    <a:cs typeface="Verdana"/>
                  </a:rPr>
                  <a:t>sa</a:t>
                </a:r>
                <a:r>
                  <a:rPr sz="900" spc="176" dirty="0">
                    <a:solidFill>
                      <a:srgbClr val="707B7C"/>
                    </a:solidFill>
                    <a:latin typeface="Verdana"/>
                    <a:cs typeface="Verdana"/>
                  </a:rPr>
                  <a:t> </a:t>
                </a:r>
                <a:r>
                  <a:rPr sz="900" spc="-8" dirty="0" err="1">
                    <a:solidFill>
                      <a:srgbClr val="707B7C"/>
                    </a:solidFill>
                    <a:latin typeface="Verdana"/>
                    <a:cs typeface="Verdana"/>
                  </a:rPr>
                  <a:t>Collectivité</a:t>
                </a:r>
                <a:r>
                  <a:rPr sz="900" spc="-8" dirty="0">
                    <a:solidFill>
                      <a:srgbClr val="707B7C"/>
                    </a:solidFill>
                    <a:latin typeface="Verdana"/>
                    <a:cs typeface="Verdana"/>
                  </a:rPr>
                  <a:t> </a:t>
                </a:r>
                <a:r>
                  <a:rPr sz="900" dirty="0" err="1">
                    <a:solidFill>
                      <a:srgbClr val="707B7C"/>
                    </a:solidFill>
                    <a:latin typeface="Verdana"/>
                    <a:cs typeface="Verdana"/>
                  </a:rPr>
                  <a:t>employeur</a:t>
                </a:r>
                <a:r>
                  <a:rPr sz="900" b="1" spc="-8" dirty="0">
                    <a:solidFill>
                      <a:srgbClr val="707B7C"/>
                    </a:solidFill>
                    <a:latin typeface="Verdana"/>
                    <a:cs typeface="Verdana"/>
                  </a:rPr>
                  <a:t>.</a:t>
                </a:r>
                <a:endParaRPr sz="900" dirty="0">
                  <a:solidFill>
                    <a:srgbClr val="000000"/>
                  </a:solidFill>
                  <a:latin typeface="Verdana"/>
                  <a:cs typeface="Verdana"/>
                </a:endParaRPr>
              </a:p>
              <a:p>
                <a:pPr marR="4286" algn="just" defTabSz="685800">
                  <a:spcBef>
                    <a:spcPts val="1080"/>
                  </a:spcBef>
                </a:pPr>
                <a:r>
                  <a:rPr sz="900" b="1" dirty="0">
                    <a:solidFill>
                      <a:srgbClr val="707B7C"/>
                    </a:solidFill>
                    <a:latin typeface="Verdana"/>
                    <a:cs typeface="Verdana"/>
                  </a:rPr>
                  <a:t>Avant</a:t>
                </a:r>
                <a:r>
                  <a:rPr sz="900" b="1" spc="225" dirty="0">
                    <a:solidFill>
                      <a:srgbClr val="707B7C"/>
                    </a:solidFill>
                    <a:latin typeface="Verdana"/>
                    <a:cs typeface="Verdana"/>
                  </a:rPr>
                  <a:t>  </a:t>
                </a:r>
                <a:r>
                  <a:rPr sz="900" b="1" dirty="0">
                    <a:solidFill>
                      <a:srgbClr val="707B7C"/>
                    </a:solidFill>
                    <a:latin typeface="Verdana"/>
                    <a:cs typeface="Verdana"/>
                  </a:rPr>
                  <a:t>le</a:t>
                </a:r>
                <a:r>
                  <a:rPr sz="900" b="1" spc="225" dirty="0">
                    <a:solidFill>
                      <a:srgbClr val="707B7C"/>
                    </a:solidFill>
                    <a:latin typeface="Verdana"/>
                    <a:cs typeface="Verdana"/>
                  </a:rPr>
                  <a:t>  </a:t>
                </a:r>
                <a:r>
                  <a:rPr sz="900" b="1" dirty="0">
                    <a:solidFill>
                      <a:srgbClr val="707B7C"/>
                    </a:solidFill>
                    <a:latin typeface="Verdana"/>
                    <a:cs typeface="Verdana"/>
                  </a:rPr>
                  <a:t>15</a:t>
                </a:r>
                <a:r>
                  <a:rPr sz="900" b="1" spc="225" dirty="0">
                    <a:solidFill>
                      <a:srgbClr val="707B7C"/>
                    </a:solidFill>
                    <a:latin typeface="Verdana"/>
                    <a:cs typeface="Verdana"/>
                  </a:rPr>
                  <a:t>  </a:t>
                </a:r>
                <a:r>
                  <a:rPr sz="900" b="1" spc="-8" dirty="0">
                    <a:solidFill>
                      <a:srgbClr val="707B7C"/>
                    </a:solidFill>
                    <a:latin typeface="Verdana"/>
                    <a:cs typeface="Verdana"/>
                  </a:rPr>
                  <a:t>décembre 2024</a:t>
                </a:r>
                <a:r>
                  <a:rPr sz="900" spc="-8" dirty="0">
                    <a:solidFill>
                      <a:srgbClr val="707B7C"/>
                    </a:solidFill>
                    <a:latin typeface="Verdana"/>
                    <a:cs typeface="Verdana"/>
                  </a:rPr>
                  <a:t>,</a:t>
                </a:r>
                <a:endParaRPr sz="900" dirty="0">
                  <a:solidFill>
                    <a:srgbClr val="000000"/>
                  </a:solidFill>
                  <a:latin typeface="Verdana"/>
                  <a:cs typeface="Verdana"/>
                </a:endParaRPr>
              </a:p>
              <a:p>
                <a:pPr marR="5715" algn="just" defTabSz="685800"/>
                <a:r>
                  <a:rPr sz="900" dirty="0">
                    <a:solidFill>
                      <a:srgbClr val="707B7C"/>
                    </a:solidFill>
                    <a:latin typeface="Verdana"/>
                    <a:cs typeface="Verdana"/>
                  </a:rPr>
                  <a:t>Pour</a:t>
                </a:r>
                <a:r>
                  <a:rPr sz="900" spc="-11" dirty="0">
                    <a:solidFill>
                      <a:srgbClr val="707B7C"/>
                    </a:solidFill>
                    <a:latin typeface="Verdana"/>
                    <a:cs typeface="Verdana"/>
                  </a:rPr>
                  <a:t> </a:t>
                </a:r>
                <a:r>
                  <a:rPr sz="900" dirty="0">
                    <a:solidFill>
                      <a:srgbClr val="707B7C"/>
                    </a:solidFill>
                    <a:latin typeface="Verdana"/>
                    <a:cs typeface="Verdana"/>
                  </a:rPr>
                  <a:t>une prise</a:t>
                </a:r>
                <a:r>
                  <a:rPr sz="900" spc="-4" dirty="0">
                    <a:solidFill>
                      <a:srgbClr val="707B7C"/>
                    </a:solidFill>
                    <a:latin typeface="Verdana"/>
                    <a:cs typeface="Verdana"/>
                  </a:rPr>
                  <a:t> </a:t>
                </a:r>
                <a:r>
                  <a:rPr sz="900" dirty="0">
                    <a:solidFill>
                      <a:srgbClr val="707B7C"/>
                    </a:solidFill>
                    <a:latin typeface="Verdana"/>
                    <a:cs typeface="Verdana"/>
                  </a:rPr>
                  <a:t>d’effet</a:t>
                </a:r>
                <a:r>
                  <a:rPr sz="900" spc="-15" dirty="0">
                    <a:solidFill>
                      <a:srgbClr val="707B7C"/>
                    </a:solidFill>
                    <a:latin typeface="Verdana"/>
                    <a:cs typeface="Verdana"/>
                  </a:rPr>
                  <a:t> </a:t>
                </a:r>
                <a:r>
                  <a:rPr sz="900" b="1" dirty="0">
                    <a:solidFill>
                      <a:srgbClr val="707B7C"/>
                    </a:solidFill>
                    <a:latin typeface="Verdana"/>
                    <a:cs typeface="Verdana"/>
                  </a:rPr>
                  <a:t>au</a:t>
                </a:r>
                <a:r>
                  <a:rPr sz="900" b="1" spc="-8" dirty="0">
                    <a:solidFill>
                      <a:srgbClr val="707B7C"/>
                    </a:solidFill>
                    <a:latin typeface="Verdana"/>
                    <a:cs typeface="Verdana"/>
                  </a:rPr>
                  <a:t> </a:t>
                </a:r>
                <a:r>
                  <a:rPr sz="900" b="1" spc="-19" dirty="0">
                    <a:solidFill>
                      <a:srgbClr val="707B7C"/>
                    </a:solidFill>
                    <a:latin typeface="Verdana"/>
                    <a:cs typeface="Verdana"/>
                  </a:rPr>
                  <a:t>1er </a:t>
                </a:r>
                <a:r>
                  <a:rPr sz="900" b="1" dirty="0">
                    <a:solidFill>
                      <a:srgbClr val="707B7C"/>
                    </a:solidFill>
                    <a:latin typeface="Verdana"/>
                    <a:cs typeface="Verdana"/>
                  </a:rPr>
                  <a:t>janvier</a:t>
                </a:r>
                <a:r>
                  <a:rPr sz="900" b="1" spc="-38" dirty="0">
                    <a:solidFill>
                      <a:srgbClr val="707B7C"/>
                    </a:solidFill>
                    <a:latin typeface="Verdana"/>
                    <a:cs typeface="Verdana"/>
                  </a:rPr>
                  <a:t> </a:t>
                </a:r>
                <a:r>
                  <a:rPr sz="900" b="1" spc="-8" dirty="0">
                    <a:solidFill>
                      <a:srgbClr val="707B7C"/>
                    </a:solidFill>
                    <a:latin typeface="Verdana"/>
                    <a:cs typeface="Verdana"/>
                  </a:rPr>
                  <a:t>2025.</a:t>
                </a:r>
                <a:endParaRPr sz="900" dirty="0">
                  <a:solidFill>
                    <a:srgbClr val="000000"/>
                  </a:solidFill>
                  <a:latin typeface="Verdana"/>
                  <a:cs typeface="Verdana"/>
                </a:endParaRPr>
              </a:p>
            </p:txBody>
          </p:sp>
        </p:grpSp>
      </p:grpSp>
      <p:sp>
        <p:nvSpPr>
          <p:cNvPr id="9" name="object 9"/>
          <p:cNvSpPr/>
          <p:nvPr/>
        </p:nvSpPr>
        <p:spPr>
          <a:xfrm>
            <a:off x="3780585" y="2399481"/>
            <a:ext cx="415766" cy="404336"/>
          </a:xfrm>
          <a:custGeom>
            <a:avLst/>
            <a:gdLst/>
            <a:ahLst/>
            <a:cxnLst/>
            <a:rect l="l" t="t" r="r" b="b"/>
            <a:pathLst>
              <a:path w="554354" h="539114">
                <a:moveTo>
                  <a:pt x="277166" y="0"/>
                </a:moveTo>
                <a:lnTo>
                  <a:pt x="227079" y="4357"/>
                </a:lnTo>
                <a:lnTo>
                  <a:pt x="180295" y="16851"/>
                </a:lnTo>
                <a:lnTo>
                  <a:pt x="137095" y="36816"/>
                </a:lnTo>
                <a:lnTo>
                  <a:pt x="98457" y="63396"/>
                </a:lnTo>
                <a:lnTo>
                  <a:pt x="65095" y="95862"/>
                </a:lnTo>
                <a:lnTo>
                  <a:pt x="37787" y="133454"/>
                </a:lnTo>
                <a:lnTo>
                  <a:pt x="17315" y="175411"/>
                </a:lnTo>
                <a:lnTo>
                  <a:pt x="4459" y="220972"/>
                </a:lnTo>
                <a:lnTo>
                  <a:pt x="0" y="269377"/>
                </a:lnTo>
                <a:lnTo>
                  <a:pt x="4462" y="317803"/>
                </a:lnTo>
                <a:lnTo>
                  <a:pt x="17326" y="363381"/>
                </a:lnTo>
                <a:lnTo>
                  <a:pt x="37809" y="405351"/>
                </a:lnTo>
                <a:lnTo>
                  <a:pt x="65130" y="442950"/>
                </a:lnTo>
                <a:lnTo>
                  <a:pt x="98506" y="475420"/>
                </a:lnTo>
                <a:lnTo>
                  <a:pt x="137155" y="501998"/>
                </a:lnTo>
                <a:lnTo>
                  <a:pt x="180295" y="521924"/>
                </a:lnTo>
                <a:lnTo>
                  <a:pt x="227144" y="534438"/>
                </a:lnTo>
                <a:lnTo>
                  <a:pt x="276917" y="538778"/>
                </a:lnTo>
                <a:lnTo>
                  <a:pt x="326695" y="534438"/>
                </a:lnTo>
                <a:lnTo>
                  <a:pt x="363558" y="524592"/>
                </a:lnTo>
                <a:lnTo>
                  <a:pt x="276923" y="524592"/>
                </a:lnTo>
                <a:lnTo>
                  <a:pt x="229768" y="520480"/>
                </a:lnTo>
                <a:lnTo>
                  <a:pt x="185385" y="508625"/>
                </a:lnTo>
                <a:lnTo>
                  <a:pt x="144516" y="489747"/>
                </a:lnTo>
                <a:lnTo>
                  <a:pt x="107901" y="464569"/>
                </a:lnTo>
                <a:lnTo>
                  <a:pt x="76282" y="433809"/>
                </a:lnTo>
                <a:lnTo>
                  <a:pt x="50400" y="398189"/>
                </a:lnTo>
                <a:lnTo>
                  <a:pt x="30995" y="358430"/>
                </a:lnTo>
                <a:lnTo>
                  <a:pt x="18809" y="315252"/>
                </a:lnTo>
                <a:lnTo>
                  <a:pt x="14582" y="269377"/>
                </a:lnTo>
                <a:lnTo>
                  <a:pt x="18862" y="223503"/>
                </a:lnTo>
                <a:lnTo>
                  <a:pt x="31092" y="180327"/>
                </a:lnTo>
                <a:lnTo>
                  <a:pt x="50532" y="140571"/>
                </a:lnTo>
                <a:lnTo>
                  <a:pt x="76374" y="105023"/>
                </a:lnTo>
                <a:lnTo>
                  <a:pt x="107985" y="74271"/>
                </a:lnTo>
                <a:lnTo>
                  <a:pt x="144583" y="49093"/>
                </a:lnTo>
                <a:lnTo>
                  <a:pt x="185431" y="30206"/>
                </a:lnTo>
                <a:lnTo>
                  <a:pt x="229791" y="18331"/>
                </a:lnTo>
                <a:lnTo>
                  <a:pt x="276923" y="14186"/>
                </a:lnTo>
                <a:lnTo>
                  <a:pt x="363660" y="14186"/>
                </a:lnTo>
                <a:lnTo>
                  <a:pt x="326917" y="4357"/>
                </a:lnTo>
                <a:lnTo>
                  <a:pt x="277166" y="0"/>
                </a:lnTo>
                <a:close/>
              </a:path>
              <a:path w="554354" h="539114">
                <a:moveTo>
                  <a:pt x="363660" y="14186"/>
                </a:moveTo>
                <a:lnTo>
                  <a:pt x="276923" y="14186"/>
                </a:lnTo>
                <a:lnTo>
                  <a:pt x="324076" y="18297"/>
                </a:lnTo>
                <a:lnTo>
                  <a:pt x="368457" y="30150"/>
                </a:lnTo>
                <a:lnTo>
                  <a:pt x="409324" y="49024"/>
                </a:lnTo>
                <a:lnTo>
                  <a:pt x="445937" y="74200"/>
                </a:lnTo>
                <a:lnTo>
                  <a:pt x="477554" y="104955"/>
                </a:lnTo>
                <a:lnTo>
                  <a:pt x="503464" y="140629"/>
                </a:lnTo>
                <a:lnTo>
                  <a:pt x="522851" y="180370"/>
                </a:lnTo>
                <a:lnTo>
                  <a:pt x="535027" y="223525"/>
                </a:lnTo>
                <a:lnTo>
                  <a:pt x="539252" y="269377"/>
                </a:lnTo>
                <a:lnTo>
                  <a:pt x="535025" y="315253"/>
                </a:lnTo>
                <a:lnTo>
                  <a:pt x="522840" y="358430"/>
                </a:lnTo>
                <a:lnTo>
                  <a:pt x="503436" y="398189"/>
                </a:lnTo>
                <a:lnTo>
                  <a:pt x="477555" y="433809"/>
                </a:lnTo>
                <a:lnTo>
                  <a:pt x="445937" y="464569"/>
                </a:lnTo>
                <a:lnTo>
                  <a:pt x="409324" y="489748"/>
                </a:lnTo>
                <a:lnTo>
                  <a:pt x="368457" y="508625"/>
                </a:lnTo>
                <a:lnTo>
                  <a:pt x="324076" y="520480"/>
                </a:lnTo>
                <a:lnTo>
                  <a:pt x="276923" y="524592"/>
                </a:lnTo>
                <a:lnTo>
                  <a:pt x="363558" y="524592"/>
                </a:lnTo>
                <a:lnTo>
                  <a:pt x="416686" y="501997"/>
                </a:lnTo>
                <a:lnTo>
                  <a:pt x="455335" y="475418"/>
                </a:lnTo>
                <a:lnTo>
                  <a:pt x="488710" y="442948"/>
                </a:lnTo>
                <a:lnTo>
                  <a:pt x="516029" y="405348"/>
                </a:lnTo>
                <a:lnTo>
                  <a:pt x="536511" y="363379"/>
                </a:lnTo>
                <a:lnTo>
                  <a:pt x="549373" y="317802"/>
                </a:lnTo>
                <a:lnTo>
                  <a:pt x="553834" y="269377"/>
                </a:lnTo>
                <a:lnTo>
                  <a:pt x="549390" y="220953"/>
                </a:lnTo>
                <a:lnTo>
                  <a:pt x="536541" y="175378"/>
                </a:lnTo>
                <a:lnTo>
                  <a:pt x="516073" y="133412"/>
                </a:lnTo>
                <a:lnTo>
                  <a:pt x="488765" y="95816"/>
                </a:lnTo>
                <a:lnTo>
                  <a:pt x="455468" y="63396"/>
                </a:lnTo>
                <a:lnTo>
                  <a:pt x="416850" y="36816"/>
                </a:lnTo>
                <a:lnTo>
                  <a:pt x="373739" y="16883"/>
                </a:lnTo>
                <a:lnTo>
                  <a:pt x="363660" y="1418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85800"/>
            <a:endParaRPr sz="1350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780585" y="2399481"/>
            <a:ext cx="415766" cy="404336"/>
          </a:xfrm>
          <a:custGeom>
            <a:avLst/>
            <a:gdLst/>
            <a:ahLst/>
            <a:cxnLst/>
            <a:rect l="l" t="t" r="r" b="b"/>
            <a:pathLst>
              <a:path w="554354" h="539114">
                <a:moveTo>
                  <a:pt x="276923" y="14186"/>
                </a:moveTo>
                <a:lnTo>
                  <a:pt x="324076" y="18297"/>
                </a:lnTo>
                <a:lnTo>
                  <a:pt x="368457" y="30150"/>
                </a:lnTo>
                <a:lnTo>
                  <a:pt x="409324" y="49024"/>
                </a:lnTo>
                <a:lnTo>
                  <a:pt x="445937" y="74200"/>
                </a:lnTo>
                <a:lnTo>
                  <a:pt x="477554" y="104955"/>
                </a:lnTo>
                <a:lnTo>
                  <a:pt x="503436" y="140571"/>
                </a:lnTo>
                <a:lnTo>
                  <a:pt x="522839" y="180327"/>
                </a:lnTo>
                <a:lnTo>
                  <a:pt x="535025" y="223503"/>
                </a:lnTo>
                <a:lnTo>
                  <a:pt x="539252" y="269377"/>
                </a:lnTo>
                <a:lnTo>
                  <a:pt x="535025" y="315253"/>
                </a:lnTo>
                <a:lnTo>
                  <a:pt x="522840" y="358430"/>
                </a:lnTo>
                <a:lnTo>
                  <a:pt x="503436" y="398189"/>
                </a:lnTo>
                <a:lnTo>
                  <a:pt x="477555" y="433809"/>
                </a:lnTo>
                <a:lnTo>
                  <a:pt x="445937" y="464569"/>
                </a:lnTo>
                <a:lnTo>
                  <a:pt x="409324" y="489748"/>
                </a:lnTo>
                <a:lnTo>
                  <a:pt x="368457" y="508625"/>
                </a:lnTo>
                <a:lnTo>
                  <a:pt x="324076" y="520480"/>
                </a:lnTo>
                <a:lnTo>
                  <a:pt x="276923" y="524592"/>
                </a:lnTo>
                <a:lnTo>
                  <a:pt x="229768" y="520480"/>
                </a:lnTo>
                <a:lnTo>
                  <a:pt x="185385" y="508625"/>
                </a:lnTo>
                <a:lnTo>
                  <a:pt x="144516" y="489747"/>
                </a:lnTo>
                <a:lnTo>
                  <a:pt x="107901" y="464569"/>
                </a:lnTo>
                <a:lnTo>
                  <a:pt x="76282" y="433809"/>
                </a:lnTo>
                <a:lnTo>
                  <a:pt x="50400" y="398189"/>
                </a:lnTo>
                <a:lnTo>
                  <a:pt x="30995" y="358430"/>
                </a:lnTo>
                <a:lnTo>
                  <a:pt x="18809" y="315252"/>
                </a:lnTo>
                <a:lnTo>
                  <a:pt x="14582" y="269377"/>
                </a:lnTo>
                <a:lnTo>
                  <a:pt x="18856" y="223525"/>
                </a:lnTo>
                <a:lnTo>
                  <a:pt x="31071" y="180369"/>
                </a:lnTo>
                <a:lnTo>
                  <a:pt x="50490" y="140629"/>
                </a:lnTo>
                <a:lnTo>
                  <a:pt x="76374" y="105023"/>
                </a:lnTo>
                <a:lnTo>
                  <a:pt x="107985" y="74271"/>
                </a:lnTo>
                <a:lnTo>
                  <a:pt x="144583" y="49093"/>
                </a:lnTo>
                <a:lnTo>
                  <a:pt x="185431" y="30206"/>
                </a:lnTo>
                <a:lnTo>
                  <a:pt x="229791" y="18331"/>
                </a:lnTo>
                <a:lnTo>
                  <a:pt x="276923" y="14186"/>
                </a:lnTo>
              </a:path>
              <a:path w="554354" h="539114">
                <a:moveTo>
                  <a:pt x="276923" y="0"/>
                </a:moveTo>
                <a:lnTo>
                  <a:pt x="227145" y="4339"/>
                </a:lnTo>
                <a:lnTo>
                  <a:pt x="180295" y="16851"/>
                </a:lnTo>
                <a:lnTo>
                  <a:pt x="137154" y="36775"/>
                </a:lnTo>
                <a:lnTo>
                  <a:pt x="98504" y="63350"/>
                </a:lnTo>
                <a:lnTo>
                  <a:pt x="65128" y="95816"/>
                </a:lnTo>
                <a:lnTo>
                  <a:pt x="37808" y="133412"/>
                </a:lnTo>
                <a:lnTo>
                  <a:pt x="17324" y="175378"/>
                </a:lnTo>
                <a:lnTo>
                  <a:pt x="4461" y="220953"/>
                </a:lnTo>
                <a:lnTo>
                  <a:pt x="0" y="269377"/>
                </a:lnTo>
                <a:lnTo>
                  <a:pt x="4461" y="317802"/>
                </a:lnTo>
                <a:lnTo>
                  <a:pt x="17324" y="363379"/>
                </a:lnTo>
                <a:lnTo>
                  <a:pt x="37807" y="405348"/>
                </a:lnTo>
                <a:lnTo>
                  <a:pt x="65128" y="442948"/>
                </a:lnTo>
                <a:lnTo>
                  <a:pt x="98504" y="475418"/>
                </a:lnTo>
                <a:lnTo>
                  <a:pt x="137153" y="501997"/>
                </a:lnTo>
                <a:lnTo>
                  <a:pt x="180292" y="521924"/>
                </a:lnTo>
                <a:lnTo>
                  <a:pt x="227141" y="534438"/>
                </a:lnTo>
                <a:lnTo>
                  <a:pt x="276917" y="538778"/>
                </a:lnTo>
                <a:lnTo>
                  <a:pt x="326694" y="534438"/>
                </a:lnTo>
                <a:lnTo>
                  <a:pt x="373544" y="521925"/>
                </a:lnTo>
                <a:lnTo>
                  <a:pt x="416684" y="501998"/>
                </a:lnTo>
                <a:lnTo>
                  <a:pt x="455333" y="475420"/>
                </a:lnTo>
                <a:lnTo>
                  <a:pt x="488708" y="442951"/>
                </a:lnTo>
                <a:lnTo>
                  <a:pt x="516028" y="405351"/>
                </a:lnTo>
                <a:lnTo>
                  <a:pt x="536510" y="363382"/>
                </a:lnTo>
                <a:lnTo>
                  <a:pt x="549373" y="317803"/>
                </a:lnTo>
                <a:lnTo>
                  <a:pt x="553834" y="269377"/>
                </a:lnTo>
                <a:lnTo>
                  <a:pt x="549395" y="220973"/>
                </a:lnTo>
                <a:lnTo>
                  <a:pt x="536558" y="175411"/>
                </a:lnTo>
                <a:lnTo>
                  <a:pt x="516103" y="133454"/>
                </a:lnTo>
                <a:lnTo>
                  <a:pt x="488813" y="95862"/>
                </a:lnTo>
                <a:lnTo>
                  <a:pt x="455468" y="63396"/>
                </a:lnTo>
                <a:lnTo>
                  <a:pt x="416850" y="36816"/>
                </a:lnTo>
                <a:lnTo>
                  <a:pt x="373739" y="16883"/>
                </a:lnTo>
                <a:lnTo>
                  <a:pt x="326917" y="4357"/>
                </a:lnTo>
                <a:lnTo>
                  <a:pt x="277166" y="0"/>
                </a:lnTo>
                <a:lnTo>
                  <a:pt x="277002" y="0"/>
                </a:lnTo>
                <a:close/>
              </a:path>
            </a:pathLst>
          </a:custGeom>
          <a:ln w="3340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>
              <a:solidFill>
                <a:srgbClr val="000000"/>
              </a:solidFill>
              <a:latin typeface="Verdana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6256" y="2505687"/>
            <a:ext cx="56540" cy="179197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3946257" y="2505687"/>
            <a:ext cx="56674" cy="179546"/>
          </a:xfrm>
          <a:custGeom>
            <a:avLst/>
            <a:gdLst/>
            <a:ahLst/>
            <a:cxnLst/>
            <a:rect l="l" t="t" r="r" b="b"/>
            <a:pathLst>
              <a:path w="75564" h="239394">
                <a:moveTo>
                  <a:pt x="58616" y="238929"/>
                </a:moveTo>
                <a:lnTo>
                  <a:pt x="58615" y="23029"/>
                </a:lnTo>
                <a:lnTo>
                  <a:pt x="54405" y="26416"/>
                </a:lnTo>
                <a:lnTo>
                  <a:pt x="50249" y="29839"/>
                </a:lnTo>
                <a:lnTo>
                  <a:pt x="45862" y="32990"/>
                </a:lnTo>
                <a:lnTo>
                  <a:pt x="41268" y="35839"/>
                </a:lnTo>
                <a:lnTo>
                  <a:pt x="36365" y="38907"/>
                </a:lnTo>
                <a:lnTo>
                  <a:pt x="0" y="55878"/>
                </a:lnTo>
                <a:lnTo>
                  <a:pt x="0" y="42383"/>
                </a:lnTo>
                <a:lnTo>
                  <a:pt x="9702" y="38910"/>
                </a:lnTo>
                <a:lnTo>
                  <a:pt x="19173" y="34901"/>
                </a:lnTo>
                <a:lnTo>
                  <a:pt x="55544" y="13322"/>
                </a:lnTo>
                <a:lnTo>
                  <a:pt x="72761" y="0"/>
                </a:lnTo>
                <a:lnTo>
                  <a:pt x="75385" y="135"/>
                </a:lnTo>
                <a:lnTo>
                  <a:pt x="75386" y="238929"/>
                </a:lnTo>
                <a:lnTo>
                  <a:pt x="58616" y="238929"/>
                </a:lnTo>
                <a:close/>
              </a:path>
            </a:pathLst>
          </a:custGeom>
          <a:ln w="3378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680365" y="3648447"/>
            <a:ext cx="606266" cy="648176"/>
          </a:xfrm>
          <a:custGeom>
            <a:avLst/>
            <a:gdLst/>
            <a:ahLst/>
            <a:cxnLst/>
            <a:rect l="l" t="t" r="r" b="b"/>
            <a:pathLst>
              <a:path w="808354" h="864235">
                <a:moveTo>
                  <a:pt x="808062" y="0"/>
                </a:moveTo>
                <a:lnTo>
                  <a:pt x="0" y="0"/>
                </a:lnTo>
                <a:lnTo>
                  <a:pt x="0" y="863993"/>
                </a:lnTo>
                <a:lnTo>
                  <a:pt x="808062" y="863993"/>
                </a:lnTo>
                <a:lnTo>
                  <a:pt x="808062" y="0"/>
                </a:lnTo>
                <a:close/>
              </a:path>
            </a:pathLst>
          </a:custGeom>
          <a:solidFill>
            <a:srgbClr val="87C59F"/>
          </a:solidFill>
        </p:spPr>
        <p:txBody>
          <a:bodyPr wrap="square" lIns="0" tIns="0" rIns="0" bIns="0" rtlCol="0"/>
          <a:lstStyle/>
          <a:p>
            <a:pPr defTabSz="685800"/>
            <a:endParaRPr sz="1350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286917" y="3648446"/>
            <a:ext cx="4568666" cy="534281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117634" rIns="0" bIns="0" rtlCol="0">
            <a:spAutoFit/>
          </a:bodyPr>
          <a:lstStyle/>
          <a:p>
            <a:pPr marL="189547" marR="155258" algn="just" defTabSz="685800">
              <a:spcBef>
                <a:spcPts val="926"/>
              </a:spcBef>
            </a:pPr>
            <a:r>
              <a:rPr sz="900" dirty="0">
                <a:solidFill>
                  <a:srgbClr val="707B7C"/>
                </a:solidFill>
                <a:latin typeface="Verdana"/>
                <a:cs typeface="Verdana"/>
              </a:rPr>
              <a:t>La</a:t>
            </a:r>
            <a:r>
              <a:rPr sz="900" spc="304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707B7C"/>
                </a:solidFill>
                <a:latin typeface="Verdana"/>
                <a:cs typeface="Verdana"/>
              </a:rPr>
              <a:t>Collectivité</a:t>
            </a:r>
            <a:r>
              <a:rPr sz="900" spc="300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900" b="1" dirty="0">
                <a:solidFill>
                  <a:srgbClr val="707B7C"/>
                </a:solidFill>
                <a:latin typeface="Verdana"/>
                <a:cs typeface="Verdana"/>
              </a:rPr>
              <a:t>vérifie</a:t>
            </a:r>
            <a:r>
              <a:rPr sz="900" b="1" spc="319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900" b="1" dirty="0">
                <a:solidFill>
                  <a:srgbClr val="707B7C"/>
                </a:solidFill>
                <a:latin typeface="Verdana"/>
                <a:cs typeface="Verdana"/>
              </a:rPr>
              <a:t>la</a:t>
            </a:r>
            <a:r>
              <a:rPr sz="900" b="1" spc="311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900" b="1" dirty="0">
                <a:solidFill>
                  <a:srgbClr val="707B7C"/>
                </a:solidFill>
                <a:latin typeface="Verdana"/>
                <a:cs typeface="Verdana"/>
              </a:rPr>
              <a:t>conformité</a:t>
            </a:r>
            <a:r>
              <a:rPr sz="900" b="1" spc="311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900" b="1" dirty="0">
                <a:solidFill>
                  <a:srgbClr val="707B7C"/>
                </a:solidFill>
                <a:latin typeface="Verdana"/>
                <a:cs typeface="Verdana"/>
              </a:rPr>
              <a:t>du</a:t>
            </a:r>
            <a:r>
              <a:rPr sz="900" b="1" spc="311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900" b="1" dirty="0">
                <a:solidFill>
                  <a:srgbClr val="707B7C"/>
                </a:solidFill>
                <a:latin typeface="Verdana"/>
                <a:cs typeface="Verdana"/>
              </a:rPr>
              <a:t>bulletin</a:t>
            </a:r>
            <a:r>
              <a:rPr sz="900" dirty="0">
                <a:solidFill>
                  <a:srgbClr val="707B7C"/>
                </a:solidFill>
                <a:latin typeface="Verdana"/>
                <a:cs typeface="Verdana"/>
              </a:rPr>
              <a:t>,</a:t>
            </a:r>
            <a:r>
              <a:rPr sz="900" spc="311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707B7C"/>
                </a:solidFill>
                <a:latin typeface="Verdana"/>
                <a:cs typeface="Verdana"/>
              </a:rPr>
              <a:t>le</a:t>
            </a:r>
            <a:r>
              <a:rPr sz="900" spc="307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900" b="1" dirty="0">
                <a:solidFill>
                  <a:srgbClr val="707B7C"/>
                </a:solidFill>
                <a:latin typeface="Verdana"/>
                <a:cs typeface="Verdana"/>
              </a:rPr>
              <a:t>respect</a:t>
            </a:r>
            <a:r>
              <a:rPr sz="900" b="1" spc="315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900" b="1" spc="-19" dirty="0">
                <a:solidFill>
                  <a:srgbClr val="707B7C"/>
                </a:solidFill>
                <a:latin typeface="Verdana"/>
                <a:cs typeface="Verdana"/>
              </a:rPr>
              <a:t>des </a:t>
            </a:r>
            <a:r>
              <a:rPr sz="900" b="1" dirty="0">
                <a:solidFill>
                  <a:srgbClr val="707B7C"/>
                </a:solidFill>
                <a:latin typeface="Verdana"/>
                <a:cs typeface="Verdana"/>
              </a:rPr>
              <a:t>conditions</a:t>
            </a:r>
            <a:r>
              <a:rPr sz="900" b="1" spc="150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900" b="1" dirty="0">
                <a:solidFill>
                  <a:srgbClr val="707B7C"/>
                </a:solidFill>
                <a:latin typeface="Verdana"/>
                <a:cs typeface="Verdana"/>
              </a:rPr>
              <a:t>d’adhésion</a:t>
            </a:r>
            <a:r>
              <a:rPr sz="900" b="1" spc="143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707B7C"/>
                </a:solidFill>
                <a:latin typeface="Verdana"/>
                <a:cs typeface="Verdana"/>
              </a:rPr>
              <a:t>et</a:t>
            </a:r>
            <a:r>
              <a:rPr sz="900" spc="139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707B7C"/>
                </a:solidFill>
                <a:latin typeface="Verdana"/>
                <a:cs typeface="Verdana"/>
              </a:rPr>
              <a:t>met</a:t>
            </a:r>
            <a:r>
              <a:rPr sz="900" spc="146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707B7C"/>
                </a:solidFill>
                <a:latin typeface="Verdana"/>
                <a:cs typeface="Verdana"/>
              </a:rPr>
              <a:t>en</a:t>
            </a:r>
            <a:r>
              <a:rPr sz="900" spc="143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707B7C"/>
                </a:solidFill>
                <a:latin typeface="Verdana"/>
                <a:cs typeface="Verdana"/>
              </a:rPr>
              <a:t>place</a:t>
            </a:r>
            <a:r>
              <a:rPr sz="900" spc="139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707B7C"/>
                </a:solidFill>
                <a:latin typeface="Verdana"/>
                <a:cs typeface="Verdana"/>
              </a:rPr>
              <a:t>le</a:t>
            </a:r>
            <a:r>
              <a:rPr sz="900" spc="135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900" b="1" dirty="0">
                <a:solidFill>
                  <a:srgbClr val="707B7C"/>
                </a:solidFill>
                <a:latin typeface="Verdana"/>
                <a:cs typeface="Verdana"/>
              </a:rPr>
              <a:t>précompte</a:t>
            </a:r>
            <a:r>
              <a:rPr sz="900" b="1" spc="146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900" b="1" dirty="0">
                <a:solidFill>
                  <a:srgbClr val="707B7C"/>
                </a:solidFill>
                <a:latin typeface="Verdana"/>
                <a:cs typeface="Verdana"/>
              </a:rPr>
              <a:t>la</a:t>
            </a:r>
            <a:r>
              <a:rPr sz="900" b="1" spc="146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900" b="1" spc="-8" dirty="0">
                <a:solidFill>
                  <a:srgbClr val="707B7C"/>
                </a:solidFill>
                <a:latin typeface="Verdana"/>
                <a:cs typeface="Verdana"/>
              </a:rPr>
              <a:t>cotisation </a:t>
            </a:r>
            <a:r>
              <a:rPr sz="900" b="1" dirty="0">
                <a:solidFill>
                  <a:srgbClr val="707B7C"/>
                </a:solidFill>
                <a:latin typeface="Verdana"/>
                <a:cs typeface="Verdana"/>
              </a:rPr>
              <a:t>en</a:t>
            </a:r>
            <a:r>
              <a:rPr sz="900" b="1" spc="-11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900" b="1" spc="-8" dirty="0">
                <a:solidFill>
                  <a:srgbClr val="707B7C"/>
                </a:solidFill>
                <a:latin typeface="Verdana"/>
                <a:cs typeface="Verdana"/>
              </a:rPr>
              <a:t>paie.</a:t>
            </a:r>
            <a:endParaRPr sz="900">
              <a:solidFill>
                <a:srgbClr val="000000"/>
              </a:solidFill>
              <a:latin typeface="Verdana"/>
              <a:cs typeface="Verdan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753067" y="3774897"/>
            <a:ext cx="470059" cy="404336"/>
          </a:xfrm>
          <a:custGeom>
            <a:avLst/>
            <a:gdLst/>
            <a:ahLst/>
            <a:cxnLst/>
            <a:rect l="l" t="t" r="r" b="b"/>
            <a:pathLst>
              <a:path w="626745" h="539114">
                <a:moveTo>
                  <a:pt x="313578" y="0"/>
                </a:moveTo>
                <a:lnTo>
                  <a:pt x="262389" y="3541"/>
                </a:lnTo>
                <a:lnTo>
                  <a:pt x="214178" y="13761"/>
                </a:lnTo>
                <a:lnTo>
                  <a:pt x="169235" y="30104"/>
                </a:lnTo>
                <a:lnTo>
                  <a:pt x="128197" y="52016"/>
                </a:lnTo>
                <a:lnTo>
                  <a:pt x="91708" y="78942"/>
                </a:lnTo>
                <a:lnTo>
                  <a:pt x="60409" y="110328"/>
                </a:lnTo>
                <a:lnTo>
                  <a:pt x="34946" y="145618"/>
                </a:lnTo>
                <a:lnTo>
                  <a:pt x="15961" y="184259"/>
                </a:lnTo>
                <a:lnTo>
                  <a:pt x="4098" y="225696"/>
                </a:lnTo>
                <a:lnTo>
                  <a:pt x="0" y="269374"/>
                </a:lnTo>
                <a:lnTo>
                  <a:pt x="4100" y="313071"/>
                </a:lnTo>
                <a:lnTo>
                  <a:pt x="15971" y="354523"/>
                </a:lnTo>
                <a:lnTo>
                  <a:pt x="34967" y="393176"/>
                </a:lnTo>
                <a:lnTo>
                  <a:pt x="60444" y="428475"/>
                </a:lnTo>
                <a:lnTo>
                  <a:pt x="91757" y="459866"/>
                </a:lnTo>
                <a:lnTo>
                  <a:pt x="128260" y="486792"/>
                </a:lnTo>
                <a:lnTo>
                  <a:pt x="169309" y="508701"/>
                </a:lnTo>
                <a:lnTo>
                  <a:pt x="214259" y="525037"/>
                </a:lnTo>
                <a:lnTo>
                  <a:pt x="262466" y="535245"/>
                </a:lnTo>
                <a:lnTo>
                  <a:pt x="313283" y="538771"/>
                </a:lnTo>
                <a:lnTo>
                  <a:pt x="364098" y="535245"/>
                </a:lnTo>
                <a:lnTo>
                  <a:pt x="412303" y="525037"/>
                </a:lnTo>
                <a:lnTo>
                  <a:pt x="413547" y="524585"/>
                </a:lnTo>
                <a:lnTo>
                  <a:pt x="313283" y="524585"/>
                </a:lnTo>
                <a:lnTo>
                  <a:pt x="259935" y="520473"/>
                </a:lnTo>
                <a:lnTo>
                  <a:pt x="209724" y="508618"/>
                </a:lnTo>
                <a:lnTo>
                  <a:pt x="163489" y="489741"/>
                </a:lnTo>
                <a:lnTo>
                  <a:pt x="122067" y="464562"/>
                </a:lnTo>
                <a:lnTo>
                  <a:pt x="86297" y="433803"/>
                </a:lnTo>
                <a:lnTo>
                  <a:pt x="57017" y="398184"/>
                </a:lnTo>
                <a:lnTo>
                  <a:pt x="35065" y="358425"/>
                </a:lnTo>
                <a:lnTo>
                  <a:pt x="21279" y="315248"/>
                </a:lnTo>
                <a:lnTo>
                  <a:pt x="16497" y="269374"/>
                </a:lnTo>
                <a:lnTo>
                  <a:pt x="21337" y="223500"/>
                </a:lnTo>
                <a:lnTo>
                  <a:pt x="35170" y="180325"/>
                </a:lnTo>
                <a:lnTo>
                  <a:pt x="57116" y="140625"/>
                </a:lnTo>
                <a:lnTo>
                  <a:pt x="86398" y="105020"/>
                </a:lnTo>
                <a:lnTo>
                  <a:pt x="122159" y="74269"/>
                </a:lnTo>
                <a:lnTo>
                  <a:pt x="163564" y="49091"/>
                </a:lnTo>
                <a:lnTo>
                  <a:pt x="209776" y="30205"/>
                </a:lnTo>
                <a:lnTo>
                  <a:pt x="259961" y="18330"/>
                </a:lnTo>
                <a:lnTo>
                  <a:pt x="313283" y="14186"/>
                </a:lnTo>
                <a:lnTo>
                  <a:pt x="413711" y="14186"/>
                </a:lnTo>
                <a:lnTo>
                  <a:pt x="412542" y="13761"/>
                </a:lnTo>
                <a:lnTo>
                  <a:pt x="364367" y="3541"/>
                </a:lnTo>
                <a:lnTo>
                  <a:pt x="313578" y="0"/>
                </a:lnTo>
                <a:close/>
              </a:path>
              <a:path w="626745" h="539114">
                <a:moveTo>
                  <a:pt x="413711" y="14186"/>
                </a:moveTo>
                <a:lnTo>
                  <a:pt x="313283" y="14186"/>
                </a:lnTo>
                <a:lnTo>
                  <a:pt x="366628" y="18297"/>
                </a:lnTo>
                <a:lnTo>
                  <a:pt x="416837" y="30150"/>
                </a:lnTo>
                <a:lnTo>
                  <a:pt x="463072" y="49024"/>
                </a:lnTo>
                <a:lnTo>
                  <a:pt x="504492" y="74199"/>
                </a:lnTo>
                <a:lnTo>
                  <a:pt x="540262" y="104954"/>
                </a:lnTo>
                <a:lnTo>
                  <a:pt x="569572" y="140625"/>
                </a:lnTo>
                <a:lnTo>
                  <a:pt x="591507" y="180365"/>
                </a:lnTo>
                <a:lnTo>
                  <a:pt x="605282" y="223521"/>
                </a:lnTo>
                <a:lnTo>
                  <a:pt x="610061" y="269374"/>
                </a:lnTo>
                <a:lnTo>
                  <a:pt x="605280" y="315248"/>
                </a:lnTo>
                <a:lnTo>
                  <a:pt x="591494" y="358425"/>
                </a:lnTo>
                <a:lnTo>
                  <a:pt x="569542" y="398184"/>
                </a:lnTo>
                <a:lnTo>
                  <a:pt x="540262" y="433803"/>
                </a:lnTo>
                <a:lnTo>
                  <a:pt x="504493" y="464562"/>
                </a:lnTo>
                <a:lnTo>
                  <a:pt x="463072" y="489741"/>
                </a:lnTo>
                <a:lnTo>
                  <a:pt x="416838" y="508618"/>
                </a:lnTo>
                <a:lnTo>
                  <a:pt x="366629" y="520473"/>
                </a:lnTo>
                <a:lnTo>
                  <a:pt x="313283" y="524585"/>
                </a:lnTo>
                <a:lnTo>
                  <a:pt x="413547" y="524585"/>
                </a:lnTo>
                <a:lnTo>
                  <a:pt x="457252" y="508701"/>
                </a:lnTo>
                <a:lnTo>
                  <a:pt x="498300" y="486793"/>
                </a:lnTo>
                <a:lnTo>
                  <a:pt x="534803" y="459866"/>
                </a:lnTo>
                <a:lnTo>
                  <a:pt x="566115" y="428475"/>
                </a:lnTo>
                <a:lnTo>
                  <a:pt x="591592" y="393176"/>
                </a:lnTo>
                <a:lnTo>
                  <a:pt x="610588" y="354523"/>
                </a:lnTo>
                <a:lnTo>
                  <a:pt x="622459" y="313071"/>
                </a:lnTo>
                <a:lnTo>
                  <a:pt x="626559" y="269374"/>
                </a:lnTo>
                <a:lnTo>
                  <a:pt x="622476" y="225677"/>
                </a:lnTo>
                <a:lnTo>
                  <a:pt x="610621" y="184226"/>
                </a:lnTo>
                <a:lnTo>
                  <a:pt x="591640" y="145576"/>
                </a:lnTo>
                <a:lnTo>
                  <a:pt x="566178" y="110280"/>
                </a:lnTo>
                <a:lnTo>
                  <a:pt x="534880" y="78893"/>
                </a:lnTo>
                <a:lnTo>
                  <a:pt x="498476" y="52016"/>
                </a:lnTo>
                <a:lnTo>
                  <a:pt x="457460" y="30104"/>
                </a:lnTo>
                <a:lnTo>
                  <a:pt x="413711" y="141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defTabSz="685800"/>
            <a:endParaRPr sz="1350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753067" y="3774897"/>
            <a:ext cx="470059" cy="404336"/>
          </a:xfrm>
          <a:custGeom>
            <a:avLst/>
            <a:gdLst/>
            <a:ahLst/>
            <a:cxnLst/>
            <a:rect l="l" t="t" r="r" b="b"/>
            <a:pathLst>
              <a:path w="626745" h="539114">
                <a:moveTo>
                  <a:pt x="313283" y="14186"/>
                </a:moveTo>
                <a:lnTo>
                  <a:pt x="366628" y="18297"/>
                </a:lnTo>
                <a:lnTo>
                  <a:pt x="416837" y="30150"/>
                </a:lnTo>
                <a:lnTo>
                  <a:pt x="463072" y="49024"/>
                </a:lnTo>
                <a:lnTo>
                  <a:pt x="504492" y="74199"/>
                </a:lnTo>
                <a:lnTo>
                  <a:pt x="540262" y="104954"/>
                </a:lnTo>
                <a:lnTo>
                  <a:pt x="569542" y="140570"/>
                </a:lnTo>
                <a:lnTo>
                  <a:pt x="591494" y="180325"/>
                </a:lnTo>
                <a:lnTo>
                  <a:pt x="605280" y="223500"/>
                </a:lnTo>
                <a:lnTo>
                  <a:pt x="610061" y="269374"/>
                </a:lnTo>
                <a:lnTo>
                  <a:pt x="605280" y="315248"/>
                </a:lnTo>
                <a:lnTo>
                  <a:pt x="591494" y="358425"/>
                </a:lnTo>
                <a:lnTo>
                  <a:pt x="569542" y="398184"/>
                </a:lnTo>
                <a:lnTo>
                  <a:pt x="540262" y="433803"/>
                </a:lnTo>
                <a:lnTo>
                  <a:pt x="504493" y="464562"/>
                </a:lnTo>
                <a:lnTo>
                  <a:pt x="463072" y="489741"/>
                </a:lnTo>
                <a:lnTo>
                  <a:pt x="416838" y="508618"/>
                </a:lnTo>
                <a:lnTo>
                  <a:pt x="366629" y="520473"/>
                </a:lnTo>
                <a:lnTo>
                  <a:pt x="313283" y="524585"/>
                </a:lnTo>
                <a:lnTo>
                  <a:pt x="259935" y="520473"/>
                </a:lnTo>
                <a:lnTo>
                  <a:pt x="209724" y="508618"/>
                </a:lnTo>
                <a:lnTo>
                  <a:pt x="163489" y="489741"/>
                </a:lnTo>
                <a:lnTo>
                  <a:pt x="122067" y="464562"/>
                </a:lnTo>
                <a:lnTo>
                  <a:pt x="86297" y="433803"/>
                </a:lnTo>
                <a:lnTo>
                  <a:pt x="57017" y="398184"/>
                </a:lnTo>
                <a:lnTo>
                  <a:pt x="35065" y="358425"/>
                </a:lnTo>
                <a:lnTo>
                  <a:pt x="21279" y="315248"/>
                </a:lnTo>
                <a:lnTo>
                  <a:pt x="16497" y="269374"/>
                </a:lnTo>
                <a:lnTo>
                  <a:pt x="21330" y="223521"/>
                </a:lnTo>
                <a:lnTo>
                  <a:pt x="35148" y="180365"/>
                </a:lnTo>
                <a:lnTo>
                  <a:pt x="57116" y="140625"/>
                </a:lnTo>
                <a:lnTo>
                  <a:pt x="86398" y="105020"/>
                </a:lnTo>
                <a:lnTo>
                  <a:pt x="122159" y="74269"/>
                </a:lnTo>
                <a:lnTo>
                  <a:pt x="163564" y="49091"/>
                </a:lnTo>
                <a:lnTo>
                  <a:pt x="209776" y="30205"/>
                </a:lnTo>
                <a:lnTo>
                  <a:pt x="259961" y="18330"/>
                </a:lnTo>
                <a:lnTo>
                  <a:pt x="313283" y="14186"/>
                </a:lnTo>
              </a:path>
              <a:path w="626745" h="539114">
                <a:moveTo>
                  <a:pt x="313283" y="0"/>
                </a:moveTo>
                <a:lnTo>
                  <a:pt x="262465" y="3525"/>
                </a:lnTo>
                <a:lnTo>
                  <a:pt x="214259" y="13731"/>
                </a:lnTo>
                <a:lnTo>
                  <a:pt x="169309" y="30064"/>
                </a:lnTo>
                <a:lnTo>
                  <a:pt x="128260" y="51970"/>
                </a:lnTo>
                <a:lnTo>
                  <a:pt x="91756" y="78893"/>
                </a:lnTo>
                <a:lnTo>
                  <a:pt x="60444" y="110280"/>
                </a:lnTo>
                <a:lnTo>
                  <a:pt x="34967" y="145576"/>
                </a:lnTo>
                <a:lnTo>
                  <a:pt x="15970" y="184226"/>
                </a:lnTo>
                <a:lnTo>
                  <a:pt x="4100" y="225677"/>
                </a:lnTo>
                <a:lnTo>
                  <a:pt x="0" y="269374"/>
                </a:lnTo>
                <a:lnTo>
                  <a:pt x="4100" y="313071"/>
                </a:lnTo>
                <a:lnTo>
                  <a:pt x="15971" y="354523"/>
                </a:lnTo>
                <a:lnTo>
                  <a:pt x="34967" y="393176"/>
                </a:lnTo>
                <a:lnTo>
                  <a:pt x="60444" y="428475"/>
                </a:lnTo>
                <a:lnTo>
                  <a:pt x="91757" y="459866"/>
                </a:lnTo>
                <a:lnTo>
                  <a:pt x="128260" y="486792"/>
                </a:lnTo>
                <a:lnTo>
                  <a:pt x="169309" y="508701"/>
                </a:lnTo>
                <a:lnTo>
                  <a:pt x="214259" y="525037"/>
                </a:lnTo>
                <a:lnTo>
                  <a:pt x="262466" y="535245"/>
                </a:lnTo>
                <a:lnTo>
                  <a:pt x="313283" y="538771"/>
                </a:lnTo>
                <a:lnTo>
                  <a:pt x="364098" y="535245"/>
                </a:lnTo>
                <a:lnTo>
                  <a:pt x="412303" y="525037"/>
                </a:lnTo>
                <a:lnTo>
                  <a:pt x="457252" y="508701"/>
                </a:lnTo>
                <a:lnTo>
                  <a:pt x="498300" y="486793"/>
                </a:lnTo>
                <a:lnTo>
                  <a:pt x="534803" y="459866"/>
                </a:lnTo>
                <a:lnTo>
                  <a:pt x="566115" y="428475"/>
                </a:lnTo>
                <a:lnTo>
                  <a:pt x="591592" y="393176"/>
                </a:lnTo>
                <a:lnTo>
                  <a:pt x="610588" y="354523"/>
                </a:lnTo>
                <a:lnTo>
                  <a:pt x="622459" y="313071"/>
                </a:lnTo>
                <a:lnTo>
                  <a:pt x="626559" y="269374"/>
                </a:lnTo>
                <a:lnTo>
                  <a:pt x="622482" y="225696"/>
                </a:lnTo>
                <a:lnTo>
                  <a:pt x="610637" y="184259"/>
                </a:lnTo>
                <a:lnTo>
                  <a:pt x="591671" y="145618"/>
                </a:lnTo>
                <a:lnTo>
                  <a:pt x="566225" y="110328"/>
                </a:lnTo>
                <a:lnTo>
                  <a:pt x="534946" y="78942"/>
                </a:lnTo>
                <a:lnTo>
                  <a:pt x="498476" y="52016"/>
                </a:lnTo>
                <a:lnTo>
                  <a:pt x="457460" y="30104"/>
                </a:lnTo>
                <a:lnTo>
                  <a:pt x="412542" y="13761"/>
                </a:lnTo>
                <a:lnTo>
                  <a:pt x="364367" y="3541"/>
                </a:lnTo>
                <a:lnTo>
                  <a:pt x="313578" y="0"/>
                </a:lnTo>
                <a:lnTo>
                  <a:pt x="313379" y="0"/>
                </a:lnTo>
                <a:close/>
              </a:path>
            </a:pathLst>
          </a:custGeom>
          <a:ln w="3592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>
              <a:solidFill>
                <a:srgbClr val="000000"/>
              </a:solidFill>
              <a:latin typeface="Verdana"/>
            </a:endParaRPr>
          </a:p>
        </p:txBody>
      </p:sp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26886" y="3882446"/>
            <a:ext cx="118772" cy="177888"/>
          </a:xfrm>
          <a:prstGeom prst="rect">
            <a:avLst/>
          </a:prstGeom>
        </p:spPr>
      </p:pic>
      <p:sp>
        <p:nvSpPr>
          <p:cNvPr id="19" name="object 19"/>
          <p:cNvSpPr/>
          <p:nvPr/>
        </p:nvSpPr>
        <p:spPr>
          <a:xfrm>
            <a:off x="3926885" y="3882240"/>
            <a:ext cx="119063" cy="178118"/>
          </a:xfrm>
          <a:custGeom>
            <a:avLst/>
            <a:gdLst/>
            <a:ahLst/>
            <a:cxnLst/>
            <a:rect l="l" t="t" r="r" b="b"/>
            <a:pathLst>
              <a:path w="158750" h="237489">
                <a:moveTo>
                  <a:pt x="0" y="237406"/>
                </a:moveTo>
                <a:lnTo>
                  <a:pt x="7100" y="193794"/>
                </a:lnTo>
                <a:lnTo>
                  <a:pt x="34384" y="164901"/>
                </a:lnTo>
                <a:lnTo>
                  <a:pt x="75380" y="137633"/>
                </a:lnTo>
                <a:lnTo>
                  <a:pt x="82076" y="133324"/>
                </a:lnTo>
                <a:lnTo>
                  <a:pt x="112850" y="109999"/>
                </a:lnTo>
                <a:lnTo>
                  <a:pt x="133307" y="70188"/>
                </a:lnTo>
                <a:lnTo>
                  <a:pt x="133211" y="62657"/>
                </a:lnTo>
                <a:lnTo>
                  <a:pt x="133348" y="55516"/>
                </a:lnTo>
                <a:lnTo>
                  <a:pt x="108839" y="20650"/>
                </a:lnTo>
                <a:lnTo>
                  <a:pt x="83670" y="13554"/>
                </a:lnTo>
                <a:lnTo>
                  <a:pt x="75799" y="13630"/>
                </a:lnTo>
                <a:lnTo>
                  <a:pt x="31363" y="25026"/>
                </a:lnTo>
                <a:lnTo>
                  <a:pt x="10833" y="38126"/>
                </a:lnTo>
                <a:lnTo>
                  <a:pt x="10833" y="21096"/>
                </a:lnTo>
                <a:lnTo>
                  <a:pt x="50375" y="3191"/>
                </a:lnTo>
                <a:lnTo>
                  <a:pt x="79277" y="0"/>
                </a:lnTo>
                <a:lnTo>
                  <a:pt x="81395" y="0"/>
                </a:lnTo>
                <a:lnTo>
                  <a:pt x="91816" y="1300"/>
                </a:lnTo>
                <a:lnTo>
                  <a:pt x="98312" y="2099"/>
                </a:lnTo>
                <a:lnTo>
                  <a:pt x="136112" y="19482"/>
                </a:lnTo>
                <a:lnTo>
                  <a:pt x="152878" y="52389"/>
                </a:lnTo>
                <a:lnTo>
                  <a:pt x="152761" y="60216"/>
                </a:lnTo>
                <a:lnTo>
                  <a:pt x="140979" y="101942"/>
                </a:lnTo>
                <a:lnTo>
                  <a:pt x="109027" y="131916"/>
                </a:lnTo>
                <a:lnTo>
                  <a:pt x="80403" y="150484"/>
                </a:lnTo>
                <a:lnTo>
                  <a:pt x="72950" y="155206"/>
                </a:lnTo>
                <a:lnTo>
                  <a:pt x="66084" y="159630"/>
                </a:lnTo>
                <a:lnTo>
                  <a:pt x="59831" y="163737"/>
                </a:lnTo>
                <a:lnTo>
                  <a:pt x="52696" y="168389"/>
                </a:lnTo>
                <a:lnTo>
                  <a:pt x="45987" y="173502"/>
                </a:lnTo>
                <a:lnTo>
                  <a:pt x="39766" y="179046"/>
                </a:lnTo>
                <a:lnTo>
                  <a:pt x="34796" y="183450"/>
                </a:lnTo>
                <a:lnTo>
                  <a:pt x="20862" y="213638"/>
                </a:lnTo>
                <a:lnTo>
                  <a:pt x="20635" y="215376"/>
                </a:lnTo>
                <a:lnTo>
                  <a:pt x="20429" y="217179"/>
                </a:lnTo>
                <a:lnTo>
                  <a:pt x="20326" y="218987"/>
                </a:lnTo>
                <a:lnTo>
                  <a:pt x="20333" y="220796"/>
                </a:lnTo>
                <a:lnTo>
                  <a:pt x="20333" y="223273"/>
                </a:lnTo>
                <a:lnTo>
                  <a:pt x="158363" y="223273"/>
                </a:lnTo>
                <a:lnTo>
                  <a:pt x="158363" y="237460"/>
                </a:lnTo>
                <a:lnTo>
                  <a:pt x="0" y="237406"/>
                </a:lnTo>
                <a:close/>
              </a:path>
            </a:pathLst>
          </a:custGeom>
          <a:ln w="3696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680365" y="4551216"/>
            <a:ext cx="607695" cy="711994"/>
          </a:xfrm>
          <a:custGeom>
            <a:avLst/>
            <a:gdLst/>
            <a:ahLst/>
            <a:cxnLst/>
            <a:rect l="l" t="t" r="r" b="b"/>
            <a:pathLst>
              <a:path w="810260" h="949325">
                <a:moveTo>
                  <a:pt x="809904" y="0"/>
                </a:moveTo>
                <a:lnTo>
                  <a:pt x="0" y="0"/>
                </a:lnTo>
                <a:lnTo>
                  <a:pt x="0" y="949096"/>
                </a:lnTo>
                <a:lnTo>
                  <a:pt x="809904" y="949096"/>
                </a:lnTo>
                <a:lnTo>
                  <a:pt x="809904" y="0"/>
                </a:lnTo>
                <a:close/>
              </a:path>
            </a:pathLst>
          </a:custGeom>
          <a:solidFill>
            <a:srgbClr val="87C59F"/>
          </a:solidFill>
        </p:spPr>
        <p:txBody>
          <a:bodyPr wrap="square" lIns="0" tIns="0" rIns="0" bIns="0" rtlCol="0"/>
          <a:lstStyle/>
          <a:p>
            <a:pPr defTabSz="685800"/>
            <a:endParaRPr sz="1350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288250" y="4555616"/>
            <a:ext cx="4579144" cy="441146"/>
          </a:xfrm>
          <a:prstGeom prst="rect">
            <a:avLst/>
          </a:prstGeom>
          <a:solidFill>
            <a:srgbClr val="F1F1F1"/>
          </a:solidFill>
        </p:spPr>
        <p:txBody>
          <a:bodyPr vert="horz" wrap="square" lIns="0" tIns="0" rIns="0" bIns="0" rtlCol="0">
            <a:spAutoFit/>
          </a:bodyPr>
          <a:lstStyle/>
          <a:p>
            <a:pPr defTabSz="685800"/>
            <a:endParaRPr sz="9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defTabSz="685800">
              <a:spcBef>
                <a:spcPts val="188"/>
              </a:spcBef>
            </a:pPr>
            <a:endParaRPr sz="9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189547" defTabSz="685800">
              <a:spcBef>
                <a:spcPts val="4"/>
              </a:spcBef>
            </a:pPr>
            <a:r>
              <a:rPr sz="900" b="1" dirty="0">
                <a:solidFill>
                  <a:srgbClr val="707B7C"/>
                </a:solidFill>
                <a:latin typeface="Verdana"/>
                <a:cs typeface="Verdana"/>
              </a:rPr>
              <a:t>Collecteam</a:t>
            </a:r>
            <a:r>
              <a:rPr sz="900" b="1" spc="-23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900" b="1" dirty="0">
                <a:solidFill>
                  <a:srgbClr val="707B7C"/>
                </a:solidFill>
                <a:latin typeface="Verdana"/>
                <a:cs typeface="Verdana"/>
              </a:rPr>
              <a:t>vérifie</a:t>
            </a:r>
            <a:r>
              <a:rPr sz="900" b="1" spc="-15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900" b="1" dirty="0">
                <a:solidFill>
                  <a:srgbClr val="707B7C"/>
                </a:solidFill>
                <a:latin typeface="Verdana"/>
                <a:cs typeface="Verdana"/>
              </a:rPr>
              <a:t>et</a:t>
            </a:r>
            <a:r>
              <a:rPr sz="900" b="1" spc="-23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900" b="1" dirty="0" err="1">
                <a:solidFill>
                  <a:srgbClr val="707B7C"/>
                </a:solidFill>
                <a:latin typeface="Verdana"/>
                <a:cs typeface="Verdana"/>
              </a:rPr>
              <a:t>saisi</a:t>
            </a:r>
            <a:r>
              <a:rPr lang="fr-FR" sz="900" b="1" dirty="0">
                <a:solidFill>
                  <a:srgbClr val="707B7C"/>
                </a:solidFill>
                <a:latin typeface="Verdana"/>
                <a:cs typeface="Verdana"/>
              </a:rPr>
              <a:t>t</a:t>
            </a:r>
            <a:r>
              <a:rPr sz="900" b="1" spc="-19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707B7C"/>
                </a:solidFill>
                <a:latin typeface="Verdana"/>
                <a:cs typeface="Verdana"/>
              </a:rPr>
              <a:t>les</a:t>
            </a:r>
            <a:r>
              <a:rPr sz="900" spc="-38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707B7C"/>
                </a:solidFill>
                <a:latin typeface="Verdana"/>
                <a:cs typeface="Verdana"/>
              </a:rPr>
              <a:t>bulletins</a:t>
            </a:r>
            <a:r>
              <a:rPr sz="900" spc="-19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707B7C"/>
                </a:solidFill>
                <a:latin typeface="Verdana"/>
                <a:cs typeface="Verdana"/>
              </a:rPr>
              <a:t>d’adhésion</a:t>
            </a:r>
            <a:r>
              <a:rPr sz="900" spc="-15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707B7C"/>
                </a:solidFill>
                <a:latin typeface="Verdana"/>
                <a:cs typeface="Verdana"/>
              </a:rPr>
              <a:t>dans</a:t>
            </a:r>
            <a:r>
              <a:rPr sz="900" spc="-19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900" dirty="0">
                <a:solidFill>
                  <a:srgbClr val="707B7C"/>
                </a:solidFill>
                <a:latin typeface="Verdana"/>
                <a:cs typeface="Verdana"/>
              </a:rPr>
              <a:t>son</a:t>
            </a:r>
            <a:r>
              <a:rPr sz="900" spc="-26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900" spc="-8" dirty="0">
                <a:solidFill>
                  <a:srgbClr val="707B7C"/>
                </a:solidFill>
                <a:latin typeface="Verdana"/>
                <a:cs typeface="Verdana"/>
              </a:rPr>
              <a:t>logiciel</a:t>
            </a:r>
            <a:endParaRPr sz="900" dirty="0">
              <a:solidFill>
                <a:srgbClr val="000000"/>
              </a:solidFill>
              <a:latin typeface="Verdana"/>
              <a:cs typeface="Verdana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xfrm>
            <a:off x="323317" y="1034510"/>
            <a:ext cx="2461259" cy="21736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dirty="0"/>
              <a:t>MODALITÉS</a:t>
            </a:r>
            <a:r>
              <a:rPr spc="-83" dirty="0"/>
              <a:t> </a:t>
            </a:r>
            <a:r>
              <a:rPr spc="-8" dirty="0"/>
              <a:t>D’ADHÉSION</a:t>
            </a:r>
          </a:p>
        </p:txBody>
      </p:sp>
      <p:sp>
        <p:nvSpPr>
          <p:cNvPr id="30" name="object 30"/>
          <p:cNvSpPr txBox="1"/>
          <p:nvPr/>
        </p:nvSpPr>
        <p:spPr>
          <a:xfrm>
            <a:off x="3924490" y="1247223"/>
            <a:ext cx="2209800" cy="424315"/>
          </a:xfrm>
          <a:prstGeom prst="rect">
            <a:avLst/>
          </a:prstGeom>
        </p:spPr>
        <p:txBody>
          <a:bodyPr vert="horz" wrap="square" lIns="0" tIns="29051" rIns="0" bIns="0" rtlCol="0">
            <a:spAutoFit/>
          </a:bodyPr>
          <a:lstStyle/>
          <a:p>
            <a:pPr algn="ctr" defTabSz="685800">
              <a:spcBef>
                <a:spcPts val="229"/>
              </a:spcBef>
            </a:pPr>
            <a:r>
              <a:rPr sz="1200" b="1" dirty="0">
                <a:solidFill>
                  <a:srgbClr val="707B7C"/>
                </a:solidFill>
                <a:latin typeface="Verdana"/>
                <a:cs typeface="Verdana"/>
              </a:rPr>
              <a:t>L’agent</a:t>
            </a:r>
            <a:r>
              <a:rPr sz="1200" b="1" spc="-11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b="1" dirty="0">
                <a:solidFill>
                  <a:srgbClr val="707B7C"/>
                </a:solidFill>
                <a:latin typeface="Verdana"/>
                <a:cs typeface="Verdana"/>
              </a:rPr>
              <a:t>n’a</a:t>
            </a:r>
            <a:r>
              <a:rPr sz="1200" b="1" spc="-23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b="1" dirty="0">
                <a:solidFill>
                  <a:srgbClr val="707B7C"/>
                </a:solidFill>
                <a:latin typeface="Verdana"/>
                <a:cs typeface="Verdana"/>
              </a:rPr>
              <a:t>aucun</a:t>
            </a:r>
            <a:r>
              <a:rPr sz="1200" b="1" spc="-30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b="1" spc="-8" dirty="0">
                <a:solidFill>
                  <a:srgbClr val="707B7C"/>
                </a:solidFill>
                <a:latin typeface="Verdana"/>
                <a:cs typeface="Verdana"/>
              </a:rPr>
              <a:t>contrat</a:t>
            </a:r>
            <a:endParaRPr sz="1200" dirty="0">
              <a:solidFill>
                <a:srgbClr val="000000"/>
              </a:solidFill>
              <a:latin typeface="Verdana"/>
              <a:cs typeface="Verdana"/>
            </a:endParaRPr>
          </a:p>
          <a:p>
            <a:pPr algn="ctr" defTabSz="685800">
              <a:spcBef>
                <a:spcPts val="157"/>
              </a:spcBef>
            </a:pPr>
            <a:r>
              <a:rPr sz="1200" b="1" dirty="0">
                <a:solidFill>
                  <a:srgbClr val="707B7C"/>
                </a:solidFill>
                <a:latin typeface="Verdana"/>
                <a:cs typeface="Verdana"/>
              </a:rPr>
              <a:t>prévoyance</a:t>
            </a:r>
            <a:r>
              <a:rPr sz="1200" b="1" spc="-23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b="1" dirty="0">
                <a:solidFill>
                  <a:srgbClr val="707B7C"/>
                </a:solidFill>
                <a:latin typeface="Verdana"/>
                <a:cs typeface="Verdana"/>
              </a:rPr>
              <a:t>à</a:t>
            </a:r>
            <a:r>
              <a:rPr sz="1200" b="1" spc="-30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b="1" dirty="0">
                <a:solidFill>
                  <a:srgbClr val="707B7C"/>
                </a:solidFill>
                <a:latin typeface="Verdana"/>
                <a:cs typeface="Verdana"/>
              </a:rPr>
              <a:t>ce</a:t>
            </a:r>
            <a:r>
              <a:rPr sz="1200" b="1" spc="-45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b="1" spc="-15" dirty="0">
                <a:solidFill>
                  <a:srgbClr val="707B7C"/>
                </a:solidFill>
                <a:latin typeface="Verdana"/>
                <a:cs typeface="Verdana"/>
              </a:rPr>
              <a:t>jour</a:t>
            </a:r>
            <a:endParaRPr sz="1200" dirty="0">
              <a:solidFill>
                <a:srgbClr val="000000"/>
              </a:solidFill>
              <a:latin typeface="Verdana"/>
              <a:cs typeface="Verdana"/>
            </a:endParaRP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3B1F1753-B5C2-6E94-36BE-38CB400BA78A}"/>
              </a:ext>
            </a:extLst>
          </p:cNvPr>
          <p:cNvGrpSpPr/>
          <p:nvPr/>
        </p:nvGrpSpPr>
        <p:grpSpPr>
          <a:xfrm>
            <a:off x="6520243" y="1755552"/>
            <a:ext cx="2346960" cy="1651159"/>
            <a:chOff x="8693657" y="1197736"/>
            <a:chExt cx="3129280" cy="2201545"/>
          </a:xfrm>
        </p:grpSpPr>
        <p:sp>
          <p:nvSpPr>
            <p:cNvPr id="31" name="object 31"/>
            <p:cNvSpPr/>
            <p:nvPr/>
          </p:nvSpPr>
          <p:spPr>
            <a:xfrm>
              <a:off x="8693657" y="1197736"/>
              <a:ext cx="3129280" cy="2201545"/>
            </a:xfrm>
            <a:custGeom>
              <a:avLst/>
              <a:gdLst/>
              <a:ahLst/>
              <a:cxnLst/>
              <a:rect l="l" t="t" r="r" b="b"/>
              <a:pathLst>
                <a:path w="3129279" h="2201545">
                  <a:moveTo>
                    <a:pt x="3129279" y="0"/>
                  </a:moveTo>
                  <a:lnTo>
                    <a:pt x="0" y="0"/>
                  </a:lnTo>
                  <a:lnTo>
                    <a:pt x="0" y="2201291"/>
                  </a:lnTo>
                  <a:lnTo>
                    <a:pt x="3129279" y="2201291"/>
                  </a:lnTo>
                  <a:lnTo>
                    <a:pt x="3129279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srgbClr val="000000"/>
                </a:solidFill>
                <a:latin typeface="Verdana"/>
              </a:endParaRPr>
            </a:p>
          </p:txBody>
        </p:sp>
        <p:sp>
          <p:nvSpPr>
            <p:cNvPr id="32" name="object 32"/>
            <p:cNvSpPr txBox="1"/>
            <p:nvPr/>
          </p:nvSpPr>
          <p:spPr>
            <a:xfrm>
              <a:off x="8946768" y="1644523"/>
              <a:ext cx="2674620" cy="1308905"/>
            </a:xfrm>
            <a:prstGeom prst="rect">
              <a:avLst/>
            </a:prstGeom>
          </p:spPr>
          <p:txBody>
            <a:bodyPr vert="horz" wrap="square" lIns="0" tIns="9525" rIns="0" bIns="0" rtlCol="0">
              <a:spAutoFit/>
            </a:bodyPr>
            <a:lstStyle/>
            <a:p>
              <a:pPr marR="3810" algn="just" defTabSz="685800">
                <a:spcBef>
                  <a:spcPts val="75"/>
                </a:spcBef>
              </a:pPr>
              <a:r>
                <a:rPr sz="900" dirty="0">
                  <a:solidFill>
                    <a:srgbClr val="707B7C"/>
                  </a:solidFill>
                  <a:latin typeface="Verdana"/>
                  <a:cs typeface="Verdana"/>
                </a:rPr>
                <a:t>L’agent</a:t>
              </a:r>
              <a:r>
                <a:rPr sz="900" spc="169" dirty="0">
                  <a:solidFill>
                    <a:srgbClr val="707B7C"/>
                  </a:solidFill>
                  <a:latin typeface="Verdana"/>
                  <a:cs typeface="Verdana"/>
                </a:rPr>
                <a:t>   </a:t>
              </a:r>
              <a:r>
                <a:rPr sz="900" dirty="0">
                  <a:solidFill>
                    <a:srgbClr val="707B7C"/>
                  </a:solidFill>
                  <a:latin typeface="Verdana"/>
                  <a:cs typeface="Verdana"/>
                </a:rPr>
                <a:t>devra</a:t>
              </a:r>
              <a:r>
                <a:rPr sz="900" spc="176" dirty="0">
                  <a:solidFill>
                    <a:srgbClr val="707B7C"/>
                  </a:solidFill>
                  <a:latin typeface="Verdana"/>
                  <a:cs typeface="Verdana"/>
                </a:rPr>
                <a:t>   </a:t>
              </a:r>
              <a:r>
                <a:rPr sz="900" b="1" dirty="0">
                  <a:solidFill>
                    <a:srgbClr val="707B7C"/>
                  </a:solidFill>
                  <a:latin typeface="Verdana"/>
                  <a:cs typeface="Verdana"/>
                </a:rPr>
                <a:t>résilier</a:t>
              </a:r>
              <a:r>
                <a:rPr sz="900" b="1" spc="184" dirty="0">
                  <a:solidFill>
                    <a:srgbClr val="707B7C"/>
                  </a:solidFill>
                  <a:latin typeface="Verdana"/>
                  <a:cs typeface="Verdana"/>
                </a:rPr>
                <a:t>   </a:t>
              </a:r>
              <a:r>
                <a:rPr sz="900" b="1" spc="-19" dirty="0">
                  <a:solidFill>
                    <a:srgbClr val="707B7C"/>
                  </a:solidFill>
                  <a:latin typeface="Verdana"/>
                  <a:cs typeface="Verdana"/>
                </a:rPr>
                <a:t>son </a:t>
              </a:r>
              <a:r>
                <a:rPr sz="900" b="1" dirty="0">
                  <a:solidFill>
                    <a:srgbClr val="707B7C"/>
                  </a:solidFill>
                  <a:latin typeface="Verdana"/>
                  <a:cs typeface="Verdana"/>
                </a:rPr>
                <a:t>contrat</a:t>
              </a:r>
              <a:r>
                <a:rPr sz="900" b="1" spc="127" dirty="0">
                  <a:solidFill>
                    <a:srgbClr val="707B7C"/>
                  </a:solidFill>
                  <a:latin typeface="Verdana"/>
                  <a:cs typeface="Verdana"/>
                </a:rPr>
                <a:t> </a:t>
              </a:r>
              <a:r>
                <a:rPr sz="900" b="1" dirty="0">
                  <a:solidFill>
                    <a:srgbClr val="707B7C"/>
                  </a:solidFill>
                  <a:latin typeface="Verdana"/>
                  <a:cs typeface="Verdana"/>
                </a:rPr>
                <a:t>individuel</a:t>
              </a:r>
              <a:r>
                <a:rPr sz="900" b="1" spc="131" dirty="0">
                  <a:solidFill>
                    <a:srgbClr val="707B7C"/>
                  </a:solidFill>
                  <a:latin typeface="Verdana"/>
                  <a:cs typeface="Verdana"/>
                </a:rPr>
                <a:t> </a:t>
              </a:r>
              <a:r>
                <a:rPr sz="900" b="1" dirty="0">
                  <a:solidFill>
                    <a:srgbClr val="707B7C"/>
                  </a:solidFill>
                  <a:latin typeface="Verdana"/>
                  <a:cs typeface="Verdana"/>
                </a:rPr>
                <a:t>par</a:t>
              </a:r>
              <a:r>
                <a:rPr sz="900" b="1" spc="131" dirty="0">
                  <a:solidFill>
                    <a:srgbClr val="707B7C"/>
                  </a:solidFill>
                  <a:latin typeface="Verdana"/>
                  <a:cs typeface="Verdana"/>
                </a:rPr>
                <a:t> </a:t>
              </a:r>
              <a:r>
                <a:rPr sz="900" b="1" spc="-8" dirty="0">
                  <a:solidFill>
                    <a:srgbClr val="707B7C"/>
                  </a:solidFill>
                  <a:latin typeface="Verdana"/>
                  <a:cs typeface="Verdana"/>
                </a:rPr>
                <a:t>courrier </a:t>
              </a:r>
              <a:r>
                <a:rPr sz="900" b="1" dirty="0">
                  <a:solidFill>
                    <a:srgbClr val="707B7C"/>
                  </a:solidFill>
                  <a:latin typeface="Verdana"/>
                  <a:cs typeface="Verdana"/>
                </a:rPr>
                <a:t>en</a:t>
              </a:r>
              <a:r>
                <a:rPr sz="900" b="1" spc="270" dirty="0">
                  <a:solidFill>
                    <a:srgbClr val="707B7C"/>
                  </a:solidFill>
                  <a:latin typeface="Verdana"/>
                  <a:cs typeface="Verdana"/>
                </a:rPr>
                <a:t>  </a:t>
              </a:r>
              <a:r>
                <a:rPr sz="900" b="1" dirty="0">
                  <a:solidFill>
                    <a:srgbClr val="707B7C"/>
                  </a:solidFill>
                  <a:latin typeface="Verdana"/>
                  <a:cs typeface="Verdana"/>
                </a:rPr>
                <a:t>recommandé</a:t>
              </a:r>
              <a:r>
                <a:rPr sz="900" b="1" spc="278" dirty="0">
                  <a:solidFill>
                    <a:srgbClr val="707B7C"/>
                  </a:solidFill>
                  <a:latin typeface="Verdana"/>
                  <a:cs typeface="Verdana"/>
                </a:rPr>
                <a:t>  </a:t>
              </a:r>
              <a:r>
                <a:rPr sz="900" b="1" dirty="0">
                  <a:solidFill>
                    <a:srgbClr val="707B7C"/>
                  </a:solidFill>
                  <a:latin typeface="Verdana"/>
                  <a:cs typeface="Verdana"/>
                </a:rPr>
                <a:t>avec</a:t>
              </a:r>
              <a:r>
                <a:rPr sz="900" b="1" spc="274" dirty="0">
                  <a:solidFill>
                    <a:srgbClr val="707B7C"/>
                  </a:solidFill>
                  <a:latin typeface="Verdana"/>
                  <a:cs typeface="Verdana"/>
                </a:rPr>
                <a:t>  </a:t>
              </a:r>
              <a:r>
                <a:rPr sz="900" b="1" spc="-19" dirty="0">
                  <a:solidFill>
                    <a:srgbClr val="707B7C"/>
                  </a:solidFill>
                  <a:latin typeface="Verdana"/>
                  <a:cs typeface="Verdana"/>
                </a:rPr>
                <a:t>A/R </a:t>
              </a:r>
              <a:r>
                <a:rPr sz="900" b="1" dirty="0">
                  <a:solidFill>
                    <a:srgbClr val="707B7C"/>
                  </a:solidFill>
                  <a:latin typeface="Verdana"/>
                  <a:cs typeface="Verdana"/>
                </a:rPr>
                <a:t>(avant</a:t>
              </a:r>
              <a:r>
                <a:rPr sz="900" b="1" spc="-23" dirty="0">
                  <a:solidFill>
                    <a:srgbClr val="707B7C"/>
                  </a:solidFill>
                  <a:latin typeface="Verdana"/>
                  <a:cs typeface="Verdana"/>
                </a:rPr>
                <a:t> </a:t>
              </a:r>
              <a:r>
                <a:rPr sz="900" b="1" dirty="0">
                  <a:solidFill>
                    <a:srgbClr val="707B7C"/>
                  </a:solidFill>
                  <a:latin typeface="Verdana"/>
                  <a:cs typeface="Verdana"/>
                </a:rPr>
                <a:t>le 31</a:t>
              </a:r>
              <a:r>
                <a:rPr sz="900" b="1" spc="-19" dirty="0">
                  <a:solidFill>
                    <a:srgbClr val="707B7C"/>
                  </a:solidFill>
                  <a:latin typeface="Verdana"/>
                  <a:cs typeface="Verdana"/>
                </a:rPr>
                <a:t> </a:t>
              </a:r>
              <a:r>
                <a:rPr sz="900" b="1" dirty="0">
                  <a:solidFill>
                    <a:srgbClr val="707B7C"/>
                  </a:solidFill>
                  <a:latin typeface="Verdana"/>
                  <a:cs typeface="Verdana"/>
                </a:rPr>
                <a:t>octobre</a:t>
              </a:r>
              <a:r>
                <a:rPr sz="900" b="1" spc="-34" dirty="0">
                  <a:solidFill>
                    <a:srgbClr val="707B7C"/>
                  </a:solidFill>
                  <a:latin typeface="Verdana"/>
                  <a:cs typeface="Verdana"/>
                </a:rPr>
                <a:t> </a:t>
              </a:r>
              <a:r>
                <a:rPr sz="900" b="1" spc="-8" dirty="0">
                  <a:solidFill>
                    <a:srgbClr val="707B7C"/>
                  </a:solidFill>
                  <a:latin typeface="Verdana"/>
                  <a:cs typeface="Verdana"/>
                </a:rPr>
                <a:t>2024)</a:t>
              </a:r>
              <a:endParaRPr sz="900" dirty="0">
                <a:solidFill>
                  <a:srgbClr val="000000"/>
                </a:solidFill>
                <a:latin typeface="Verdana"/>
                <a:cs typeface="Verdana"/>
              </a:endParaRPr>
            </a:p>
            <a:p>
              <a:pPr marR="4286" algn="just" defTabSz="685800">
                <a:spcBef>
                  <a:spcPts val="1080"/>
                </a:spcBef>
              </a:pPr>
              <a:r>
                <a:rPr sz="900" dirty="0">
                  <a:solidFill>
                    <a:srgbClr val="707B7C"/>
                  </a:solidFill>
                  <a:latin typeface="Verdana"/>
                  <a:cs typeface="Verdana"/>
                </a:rPr>
                <a:t>Puis</a:t>
              </a:r>
              <a:r>
                <a:rPr sz="900" spc="319" dirty="0">
                  <a:solidFill>
                    <a:srgbClr val="707B7C"/>
                  </a:solidFill>
                  <a:latin typeface="Verdana"/>
                  <a:cs typeface="Verdana"/>
                </a:rPr>
                <a:t>  </a:t>
              </a:r>
              <a:r>
                <a:rPr sz="900" b="1" dirty="0">
                  <a:solidFill>
                    <a:srgbClr val="707B7C"/>
                  </a:solidFill>
                  <a:latin typeface="Verdana"/>
                  <a:cs typeface="Verdana"/>
                </a:rPr>
                <a:t>s’inscrire</a:t>
              </a:r>
              <a:r>
                <a:rPr sz="900" b="1" spc="338" dirty="0">
                  <a:solidFill>
                    <a:srgbClr val="707B7C"/>
                  </a:solidFill>
                  <a:latin typeface="Verdana"/>
                  <a:cs typeface="Verdana"/>
                </a:rPr>
                <a:t>  </a:t>
              </a:r>
              <a:r>
                <a:rPr sz="900" b="1" dirty="0">
                  <a:solidFill>
                    <a:srgbClr val="707B7C"/>
                  </a:solidFill>
                  <a:latin typeface="Verdana"/>
                  <a:cs typeface="Verdana"/>
                </a:rPr>
                <a:t>via</a:t>
              </a:r>
              <a:r>
                <a:rPr sz="900" b="1" spc="326" dirty="0">
                  <a:solidFill>
                    <a:srgbClr val="707B7C"/>
                  </a:solidFill>
                  <a:latin typeface="Verdana"/>
                  <a:cs typeface="Verdana"/>
                </a:rPr>
                <a:t>  </a:t>
              </a:r>
              <a:r>
                <a:rPr sz="900" b="1" spc="-8" dirty="0">
                  <a:solidFill>
                    <a:srgbClr val="707B7C"/>
                  </a:solidFill>
                  <a:latin typeface="Verdana"/>
                  <a:cs typeface="Verdana"/>
                </a:rPr>
                <a:t>bulletin </a:t>
              </a:r>
              <a:r>
                <a:rPr sz="900" b="1" dirty="0">
                  <a:solidFill>
                    <a:srgbClr val="707B7C"/>
                  </a:solidFill>
                  <a:latin typeface="Verdana"/>
                  <a:cs typeface="Verdana"/>
                </a:rPr>
                <a:t>papier</a:t>
              </a:r>
              <a:r>
                <a:rPr lang="fr-FR" sz="900" b="1" dirty="0">
                  <a:solidFill>
                    <a:srgbClr val="707B7C"/>
                  </a:solidFill>
                  <a:latin typeface="Verdana"/>
                  <a:cs typeface="Verdana"/>
                </a:rPr>
                <a:t>.</a:t>
              </a:r>
              <a:endParaRPr sz="900" dirty="0">
                <a:solidFill>
                  <a:srgbClr val="000000"/>
                </a:solidFill>
                <a:latin typeface="Verdana"/>
                <a:cs typeface="Verdana"/>
              </a:endParaRPr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6507385" y="1156144"/>
            <a:ext cx="2374583" cy="563135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marR="3810" algn="ctr" defTabSz="685800">
              <a:spcBef>
                <a:spcPts val="71"/>
              </a:spcBef>
            </a:pPr>
            <a:r>
              <a:rPr sz="1200" b="1" dirty="0">
                <a:solidFill>
                  <a:srgbClr val="707B7C"/>
                </a:solidFill>
                <a:latin typeface="Verdana"/>
                <a:cs typeface="Verdana"/>
              </a:rPr>
              <a:t>L’agent</a:t>
            </a:r>
            <a:r>
              <a:rPr sz="1200" b="1" spc="-23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b="1" dirty="0">
                <a:solidFill>
                  <a:srgbClr val="707B7C"/>
                </a:solidFill>
                <a:latin typeface="Verdana"/>
                <a:cs typeface="Verdana"/>
              </a:rPr>
              <a:t>est</a:t>
            </a:r>
            <a:r>
              <a:rPr sz="1200" b="1" spc="-41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b="1" dirty="0">
                <a:solidFill>
                  <a:srgbClr val="707B7C"/>
                </a:solidFill>
                <a:latin typeface="Verdana"/>
                <a:cs typeface="Verdana"/>
              </a:rPr>
              <a:t>déjà</a:t>
            </a:r>
            <a:r>
              <a:rPr sz="1200" b="1" spc="-23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b="1" dirty="0">
                <a:solidFill>
                  <a:srgbClr val="707B7C"/>
                </a:solidFill>
                <a:latin typeface="Verdana"/>
                <a:cs typeface="Verdana"/>
              </a:rPr>
              <a:t>adhérent</a:t>
            </a:r>
            <a:r>
              <a:rPr sz="1200" b="1" spc="-19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b="1" spc="-38" dirty="0">
                <a:solidFill>
                  <a:srgbClr val="707B7C"/>
                </a:solidFill>
                <a:latin typeface="Verdana"/>
                <a:cs typeface="Verdana"/>
              </a:rPr>
              <a:t>à </a:t>
            </a:r>
            <a:r>
              <a:rPr sz="1200" b="1" dirty="0">
                <a:solidFill>
                  <a:srgbClr val="707B7C"/>
                </a:solidFill>
                <a:latin typeface="Verdana"/>
                <a:cs typeface="Verdana"/>
              </a:rPr>
              <a:t>un</a:t>
            </a:r>
            <a:r>
              <a:rPr sz="1200" b="1" spc="-30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b="1" dirty="0">
                <a:solidFill>
                  <a:srgbClr val="707B7C"/>
                </a:solidFill>
                <a:latin typeface="Verdana"/>
                <a:cs typeface="Verdana"/>
              </a:rPr>
              <a:t>contrat</a:t>
            </a:r>
            <a:r>
              <a:rPr sz="1200" b="1" spc="-19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b="1" dirty="0">
                <a:solidFill>
                  <a:srgbClr val="707B7C"/>
                </a:solidFill>
                <a:latin typeface="Verdana"/>
                <a:cs typeface="Verdana"/>
              </a:rPr>
              <a:t>de</a:t>
            </a:r>
            <a:r>
              <a:rPr sz="1200" b="1" spc="-19" dirty="0">
                <a:solidFill>
                  <a:srgbClr val="707B7C"/>
                </a:solidFill>
                <a:latin typeface="Verdana"/>
                <a:cs typeface="Verdana"/>
              </a:rPr>
              <a:t> </a:t>
            </a:r>
            <a:r>
              <a:rPr sz="1200" b="1" spc="-8" dirty="0">
                <a:solidFill>
                  <a:srgbClr val="707B7C"/>
                </a:solidFill>
                <a:latin typeface="Verdana"/>
                <a:cs typeface="Verdana"/>
              </a:rPr>
              <a:t>prévoyance individuel</a:t>
            </a:r>
            <a:endParaRPr sz="1200" dirty="0">
              <a:solidFill>
                <a:srgbClr val="000000"/>
              </a:solidFill>
              <a:latin typeface="Verdana"/>
              <a:cs typeface="Verdana"/>
            </a:endParaRPr>
          </a:p>
        </p:txBody>
      </p:sp>
      <p:sp>
        <p:nvSpPr>
          <p:cNvPr id="35" name="Espace réservé du numéro de diapositive 5">
            <a:extLst>
              <a:ext uri="{FF2B5EF4-FFF2-40B4-BE49-F238E27FC236}">
                <a16:creationId xmlns:a16="http://schemas.microsoft.com/office/drawing/2014/main" id="{58207D50-3C6A-8F79-F636-4B41241D74AF}"/>
              </a:ext>
            </a:extLst>
          </p:cNvPr>
          <p:cNvSpPr txBox="1">
            <a:spLocks/>
          </p:cNvSpPr>
          <p:nvPr/>
        </p:nvSpPr>
        <p:spPr>
          <a:xfrm>
            <a:off x="396875" y="562451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fld id="{34727D3F-49AC-415B-9F7E-3AD564CCB5B3}" type="slidenum">
              <a:rPr lang="fr-FR" sz="75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 defTabSz="685800"/>
              <a:t>16</a:t>
            </a:fld>
            <a:endParaRPr lang="fr-FR" sz="900" dirty="0">
              <a:solidFill>
                <a:srgbClr val="717C7D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4" name="Image 33">
            <a:extLst>
              <a:ext uri="{FF2B5EF4-FFF2-40B4-BE49-F238E27FC236}">
                <a16:creationId xmlns:a16="http://schemas.microsoft.com/office/drawing/2014/main" id="{4C690EA4-41A6-C0E3-AAEC-4525F38C85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29485">
            <a:off x="1311784" y="1951032"/>
            <a:ext cx="1896497" cy="26846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4F3E992-9874-264C-2162-A91A69A416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405612">
            <a:off x="427745" y="2164582"/>
            <a:ext cx="1911062" cy="26867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6" name="object 24">
            <a:extLst>
              <a:ext uri="{FF2B5EF4-FFF2-40B4-BE49-F238E27FC236}">
                <a16:creationId xmlns:a16="http://schemas.microsoft.com/office/drawing/2014/main" id="{8EA890B0-4C79-F49E-930A-90DB9C41C0DB}"/>
              </a:ext>
            </a:extLst>
          </p:cNvPr>
          <p:cNvSpPr/>
          <p:nvPr/>
        </p:nvSpPr>
        <p:spPr>
          <a:xfrm>
            <a:off x="3758435" y="4715810"/>
            <a:ext cx="465773" cy="383857"/>
          </a:xfrm>
          <a:custGeom>
            <a:avLst/>
            <a:gdLst/>
            <a:ahLst/>
            <a:cxnLst/>
            <a:rect l="l" t="t" r="r" b="b"/>
            <a:pathLst>
              <a:path w="621029" h="511810">
                <a:moveTo>
                  <a:pt x="310305" y="13475"/>
                </a:moveTo>
                <a:lnTo>
                  <a:pt x="363144" y="17380"/>
                </a:lnTo>
                <a:lnTo>
                  <a:pt x="412875" y="28639"/>
                </a:lnTo>
                <a:lnTo>
                  <a:pt x="458670" y="46567"/>
                </a:lnTo>
                <a:lnTo>
                  <a:pt x="499697" y="70480"/>
                </a:lnTo>
                <a:lnTo>
                  <a:pt x="535127" y="99694"/>
                </a:lnTo>
                <a:lnTo>
                  <a:pt x="564128" y="133524"/>
                </a:lnTo>
                <a:lnTo>
                  <a:pt x="585872" y="171287"/>
                </a:lnTo>
                <a:lnTo>
                  <a:pt x="599527" y="212298"/>
                </a:lnTo>
                <a:lnTo>
                  <a:pt x="604263" y="255873"/>
                </a:lnTo>
                <a:lnTo>
                  <a:pt x="599527" y="299448"/>
                </a:lnTo>
                <a:lnTo>
                  <a:pt x="585872" y="340461"/>
                </a:lnTo>
                <a:lnTo>
                  <a:pt x="564129" y="378227"/>
                </a:lnTo>
                <a:lnTo>
                  <a:pt x="535127" y="412061"/>
                </a:lnTo>
                <a:lnTo>
                  <a:pt x="499697" y="441279"/>
                </a:lnTo>
                <a:lnTo>
                  <a:pt x="458670" y="465195"/>
                </a:lnTo>
                <a:lnTo>
                  <a:pt x="412876" y="483126"/>
                </a:lnTo>
                <a:lnTo>
                  <a:pt x="363144" y="494387"/>
                </a:lnTo>
                <a:lnTo>
                  <a:pt x="310305" y="498292"/>
                </a:lnTo>
                <a:lnTo>
                  <a:pt x="257464" y="494387"/>
                </a:lnTo>
                <a:lnTo>
                  <a:pt x="207731" y="483126"/>
                </a:lnTo>
                <a:lnTo>
                  <a:pt x="161935" y="465195"/>
                </a:lnTo>
                <a:lnTo>
                  <a:pt x="120907" y="441279"/>
                </a:lnTo>
                <a:lnTo>
                  <a:pt x="85477" y="412061"/>
                </a:lnTo>
                <a:lnTo>
                  <a:pt x="56475" y="378227"/>
                </a:lnTo>
                <a:lnTo>
                  <a:pt x="34731" y="340461"/>
                </a:lnTo>
                <a:lnTo>
                  <a:pt x="21076" y="299448"/>
                </a:lnTo>
                <a:lnTo>
                  <a:pt x="16340" y="255873"/>
                </a:lnTo>
                <a:lnTo>
                  <a:pt x="21127" y="212318"/>
                </a:lnTo>
                <a:lnTo>
                  <a:pt x="34814" y="171325"/>
                </a:lnTo>
                <a:lnTo>
                  <a:pt x="56573" y="133577"/>
                </a:lnTo>
                <a:lnTo>
                  <a:pt x="85577" y="99756"/>
                </a:lnTo>
                <a:lnTo>
                  <a:pt x="120998" y="70546"/>
                </a:lnTo>
                <a:lnTo>
                  <a:pt x="162009" y="46630"/>
                </a:lnTo>
                <a:lnTo>
                  <a:pt x="207782" y="28691"/>
                </a:lnTo>
                <a:lnTo>
                  <a:pt x="257490" y="17412"/>
                </a:lnTo>
                <a:lnTo>
                  <a:pt x="310305" y="13475"/>
                </a:lnTo>
              </a:path>
              <a:path w="621029" h="511810">
                <a:moveTo>
                  <a:pt x="310305" y="0"/>
                </a:moveTo>
                <a:lnTo>
                  <a:pt x="259971" y="3348"/>
                </a:lnTo>
                <a:lnTo>
                  <a:pt x="212223" y="13043"/>
                </a:lnTo>
                <a:lnTo>
                  <a:pt x="167700" y="28558"/>
                </a:lnTo>
                <a:lnTo>
                  <a:pt x="127041" y="49365"/>
                </a:lnTo>
                <a:lnTo>
                  <a:pt x="90884" y="74939"/>
                </a:lnTo>
                <a:lnTo>
                  <a:pt x="59869" y="104753"/>
                </a:lnTo>
                <a:lnTo>
                  <a:pt x="34634" y="138280"/>
                </a:lnTo>
                <a:lnTo>
                  <a:pt x="15819" y="174993"/>
                </a:lnTo>
                <a:lnTo>
                  <a:pt x="4061" y="214366"/>
                </a:lnTo>
                <a:lnTo>
                  <a:pt x="0" y="255873"/>
                </a:lnTo>
                <a:lnTo>
                  <a:pt x="4061" y="297380"/>
                </a:lnTo>
                <a:lnTo>
                  <a:pt x="15819" y="336754"/>
                </a:lnTo>
                <a:lnTo>
                  <a:pt x="34634" y="373470"/>
                </a:lnTo>
                <a:lnTo>
                  <a:pt x="59869" y="407000"/>
                </a:lnTo>
                <a:lnTo>
                  <a:pt x="90884" y="436817"/>
                </a:lnTo>
                <a:lnTo>
                  <a:pt x="127041" y="462394"/>
                </a:lnTo>
                <a:lnTo>
                  <a:pt x="167700" y="483205"/>
                </a:lnTo>
                <a:lnTo>
                  <a:pt x="212223" y="498722"/>
                </a:lnTo>
                <a:lnTo>
                  <a:pt x="259971" y="508419"/>
                </a:lnTo>
                <a:lnTo>
                  <a:pt x="310305" y="511768"/>
                </a:lnTo>
                <a:lnTo>
                  <a:pt x="360637" y="508419"/>
                </a:lnTo>
                <a:lnTo>
                  <a:pt x="408384" y="498722"/>
                </a:lnTo>
                <a:lnTo>
                  <a:pt x="452906" y="483205"/>
                </a:lnTo>
                <a:lnTo>
                  <a:pt x="493564" y="462394"/>
                </a:lnTo>
                <a:lnTo>
                  <a:pt x="529720" y="436817"/>
                </a:lnTo>
                <a:lnTo>
                  <a:pt x="560734" y="407000"/>
                </a:lnTo>
                <a:lnTo>
                  <a:pt x="585969" y="373470"/>
                </a:lnTo>
                <a:lnTo>
                  <a:pt x="604785" y="336754"/>
                </a:lnTo>
                <a:lnTo>
                  <a:pt x="616542" y="297380"/>
                </a:lnTo>
                <a:lnTo>
                  <a:pt x="620604" y="255873"/>
                </a:lnTo>
                <a:lnTo>
                  <a:pt x="616565" y="214384"/>
                </a:lnTo>
                <a:lnTo>
                  <a:pt x="604833" y="175024"/>
                </a:lnTo>
                <a:lnTo>
                  <a:pt x="586047" y="138320"/>
                </a:lnTo>
                <a:lnTo>
                  <a:pt x="560843" y="104798"/>
                </a:lnTo>
                <a:lnTo>
                  <a:pt x="529861" y="74985"/>
                </a:lnTo>
                <a:lnTo>
                  <a:pt x="493738" y="49409"/>
                </a:lnTo>
                <a:lnTo>
                  <a:pt x="453112" y="28595"/>
                </a:lnTo>
                <a:lnTo>
                  <a:pt x="408621" y="13071"/>
                </a:lnTo>
                <a:lnTo>
                  <a:pt x="360904" y="3364"/>
                </a:lnTo>
                <a:lnTo>
                  <a:pt x="310598" y="0"/>
                </a:lnTo>
                <a:lnTo>
                  <a:pt x="310400" y="0"/>
                </a:lnTo>
                <a:close/>
              </a:path>
            </a:pathLst>
          </a:custGeom>
          <a:ln w="3448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40" name="object 26">
            <a:extLst>
              <a:ext uri="{FF2B5EF4-FFF2-40B4-BE49-F238E27FC236}">
                <a16:creationId xmlns:a16="http://schemas.microsoft.com/office/drawing/2014/main" id="{A3A5E4B0-5DE2-E8DE-3C81-762D2CD3BCA0}"/>
              </a:ext>
            </a:extLst>
          </p:cNvPr>
          <p:cNvSpPr/>
          <p:nvPr/>
        </p:nvSpPr>
        <p:spPr>
          <a:xfrm>
            <a:off x="3933615" y="4822814"/>
            <a:ext cx="110966" cy="172403"/>
          </a:xfrm>
          <a:custGeom>
            <a:avLst/>
            <a:gdLst/>
            <a:ahLst/>
            <a:cxnLst/>
            <a:rect l="l" t="t" r="r" b="b"/>
            <a:pathLst>
              <a:path w="147954" h="229870">
                <a:moveTo>
                  <a:pt x="57662" y="229472"/>
                </a:moveTo>
                <a:lnTo>
                  <a:pt x="13680" y="223348"/>
                </a:lnTo>
                <a:lnTo>
                  <a:pt x="0" y="201802"/>
                </a:lnTo>
                <a:lnTo>
                  <a:pt x="13515" y="208097"/>
                </a:lnTo>
                <a:lnTo>
                  <a:pt x="27909" y="212711"/>
                </a:lnTo>
                <a:lnTo>
                  <a:pt x="42953" y="215584"/>
                </a:lnTo>
                <a:lnTo>
                  <a:pt x="58418" y="216659"/>
                </a:lnTo>
                <a:lnTo>
                  <a:pt x="64948" y="216495"/>
                </a:lnTo>
                <a:lnTo>
                  <a:pt x="106576" y="205058"/>
                </a:lnTo>
                <a:lnTo>
                  <a:pt x="128350" y="174851"/>
                </a:lnTo>
                <a:lnTo>
                  <a:pt x="128112" y="167080"/>
                </a:lnTo>
                <a:lnTo>
                  <a:pt x="106725" y="129511"/>
                </a:lnTo>
                <a:lnTo>
                  <a:pt x="64438" y="117851"/>
                </a:lnTo>
                <a:lnTo>
                  <a:pt x="45590" y="117069"/>
                </a:lnTo>
                <a:lnTo>
                  <a:pt x="26621" y="117069"/>
                </a:lnTo>
                <a:lnTo>
                  <a:pt x="26621" y="104267"/>
                </a:lnTo>
                <a:lnTo>
                  <a:pt x="43875" y="104267"/>
                </a:lnTo>
                <a:lnTo>
                  <a:pt x="61021" y="103509"/>
                </a:lnTo>
                <a:lnTo>
                  <a:pt x="99256" y="92139"/>
                </a:lnTo>
                <a:lnTo>
                  <a:pt x="118361" y="56428"/>
                </a:lnTo>
                <a:lnTo>
                  <a:pt x="117944" y="47577"/>
                </a:lnTo>
                <a:lnTo>
                  <a:pt x="84536" y="15190"/>
                </a:lnTo>
                <a:lnTo>
                  <a:pt x="62251" y="12947"/>
                </a:lnTo>
                <a:lnTo>
                  <a:pt x="48584" y="13974"/>
                </a:lnTo>
                <a:lnTo>
                  <a:pt x="35306" y="16598"/>
                </a:lnTo>
                <a:lnTo>
                  <a:pt x="22620" y="20766"/>
                </a:lnTo>
                <a:lnTo>
                  <a:pt x="10730" y="26423"/>
                </a:lnTo>
                <a:lnTo>
                  <a:pt x="10730" y="11852"/>
                </a:lnTo>
                <a:lnTo>
                  <a:pt x="24164" y="6756"/>
                </a:lnTo>
                <a:lnTo>
                  <a:pt x="38197" y="3060"/>
                </a:lnTo>
                <a:lnTo>
                  <a:pt x="52670" y="797"/>
                </a:lnTo>
                <a:lnTo>
                  <a:pt x="67426" y="0"/>
                </a:lnTo>
                <a:lnTo>
                  <a:pt x="74301" y="189"/>
                </a:lnTo>
                <a:lnTo>
                  <a:pt x="117041" y="12818"/>
                </a:lnTo>
                <a:lnTo>
                  <a:pt x="138297" y="43441"/>
                </a:lnTo>
                <a:lnTo>
                  <a:pt x="138079" y="51173"/>
                </a:lnTo>
                <a:lnTo>
                  <a:pt x="108804" y="98830"/>
                </a:lnTo>
                <a:lnTo>
                  <a:pt x="83705" y="107338"/>
                </a:lnTo>
                <a:lnTo>
                  <a:pt x="83705" y="111858"/>
                </a:lnTo>
                <a:lnTo>
                  <a:pt x="86252" y="112099"/>
                </a:lnTo>
                <a:lnTo>
                  <a:pt x="94606" y="112863"/>
                </a:lnTo>
                <a:lnTo>
                  <a:pt x="102790" y="114643"/>
                </a:lnTo>
                <a:lnTo>
                  <a:pt x="110518" y="117377"/>
                </a:lnTo>
                <a:lnTo>
                  <a:pt x="117742" y="119921"/>
                </a:lnTo>
                <a:lnTo>
                  <a:pt x="124333" y="123559"/>
                </a:lnTo>
                <a:lnTo>
                  <a:pt x="147795" y="157748"/>
                </a:lnTo>
                <a:lnTo>
                  <a:pt x="147673" y="164873"/>
                </a:lnTo>
                <a:lnTo>
                  <a:pt x="132460" y="203417"/>
                </a:lnTo>
                <a:lnTo>
                  <a:pt x="92897" y="225188"/>
                </a:lnTo>
                <a:lnTo>
                  <a:pt x="66602" y="229242"/>
                </a:lnTo>
                <a:lnTo>
                  <a:pt x="57662" y="229472"/>
                </a:lnTo>
                <a:close/>
              </a:path>
            </a:pathLst>
          </a:custGeom>
          <a:ln w="3585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685800"/>
            <a:endParaRPr sz="1350">
              <a:solidFill>
                <a:srgbClr val="000000"/>
              </a:solidFill>
              <a:latin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20" grpId="0" animBg="1"/>
      <p:bldP spid="21" grpId="0" animBg="1"/>
      <p:bldP spid="30" grpId="0"/>
      <p:bldP spid="3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3C09A32-14CE-5191-07FF-ACFF5F666C2A}"/>
              </a:ext>
            </a:extLst>
          </p:cNvPr>
          <p:cNvSpPr txBox="1"/>
          <p:nvPr/>
        </p:nvSpPr>
        <p:spPr>
          <a:xfrm>
            <a:off x="422730" y="4284331"/>
            <a:ext cx="740205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3" algn="just" defTabSz="685800">
              <a:buClr>
                <a:srgbClr val="FF0000"/>
              </a:buClr>
            </a:pPr>
            <a:r>
              <a:rPr lang="fr-FR" sz="105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grpSp>
        <p:nvGrpSpPr>
          <p:cNvPr id="5" name="object 13">
            <a:extLst>
              <a:ext uri="{FF2B5EF4-FFF2-40B4-BE49-F238E27FC236}">
                <a16:creationId xmlns:a16="http://schemas.microsoft.com/office/drawing/2014/main" id="{21256503-3EED-907E-5F03-F968FD83583A}"/>
              </a:ext>
            </a:extLst>
          </p:cNvPr>
          <p:cNvGrpSpPr/>
          <p:nvPr/>
        </p:nvGrpSpPr>
        <p:grpSpPr>
          <a:xfrm>
            <a:off x="5158955" y="2009013"/>
            <a:ext cx="340043" cy="157163"/>
            <a:chOff x="7163181" y="2667380"/>
            <a:chExt cx="453390" cy="209550"/>
          </a:xfrm>
          <a:solidFill>
            <a:schemeClr val="tx2"/>
          </a:solidFill>
        </p:grpSpPr>
        <p:sp>
          <p:nvSpPr>
            <p:cNvPr id="6" name="object 14">
              <a:extLst>
                <a:ext uri="{FF2B5EF4-FFF2-40B4-BE49-F238E27FC236}">
                  <a16:creationId xmlns:a16="http://schemas.microsoft.com/office/drawing/2014/main" id="{E2CA4DDA-96B4-BC9C-F308-7F378C15FB0B}"/>
                </a:ext>
              </a:extLst>
            </p:cNvPr>
            <p:cNvSpPr/>
            <p:nvPr/>
          </p:nvSpPr>
          <p:spPr>
            <a:xfrm>
              <a:off x="7172706" y="2676905"/>
              <a:ext cx="434340" cy="190500"/>
            </a:xfrm>
            <a:custGeom>
              <a:avLst/>
              <a:gdLst/>
              <a:ahLst/>
              <a:cxnLst/>
              <a:rect l="l" t="t" r="r" b="b"/>
              <a:pathLst>
                <a:path w="434340" h="190500">
                  <a:moveTo>
                    <a:pt x="339090" y="0"/>
                  </a:moveTo>
                  <a:lnTo>
                    <a:pt x="339090" y="47625"/>
                  </a:lnTo>
                  <a:lnTo>
                    <a:pt x="0" y="47625"/>
                  </a:lnTo>
                  <a:lnTo>
                    <a:pt x="0" y="142875"/>
                  </a:lnTo>
                  <a:lnTo>
                    <a:pt x="339090" y="142875"/>
                  </a:lnTo>
                  <a:lnTo>
                    <a:pt x="339090" y="190500"/>
                  </a:lnTo>
                  <a:lnTo>
                    <a:pt x="434340" y="95250"/>
                  </a:lnTo>
                  <a:lnTo>
                    <a:pt x="33909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srgbClr val="000000"/>
                </a:solidFill>
                <a:latin typeface="Verdana"/>
              </a:endParaRPr>
            </a:p>
          </p:txBody>
        </p:sp>
        <p:sp>
          <p:nvSpPr>
            <p:cNvPr id="7" name="object 15">
              <a:extLst>
                <a:ext uri="{FF2B5EF4-FFF2-40B4-BE49-F238E27FC236}">
                  <a16:creationId xmlns:a16="http://schemas.microsoft.com/office/drawing/2014/main" id="{D920B11B-A466-B34B-5293-9A8EFF89014A}"/>
                </a:ext>
              </a:extLst>
            </p:cNvPr>
            <p:cNvSpPr/>
            <p:nvPr/>
          </p:nvSpPr>
          <p:spPr>
            <a:xfrm>
              <a:off x="7172706" y="2676905"/>
              <a:ext cx="434340" cy="190500"/>
            </a:xfrm>
            <a:custGeom>
              <a:avLst/>
              <a:gdLst/>
              <a:ahLst/>
              <a:cxnLst/>
              <a:rect l="l" t="t" r="r" b="b"/>
              <a:pathLst>
                <a:path w="434340" h="190500">
                  <a:moveTo>
                    <a:pt x="0" y="47625"/>
                  </a:moveTo>
                  <a:lnTo>
                    <a:pt x="339090" y="47625"/>
                  </a:lnTo>
                  <a:lnTo>
                    <a:pt x="339090" y="0"/>
                  </a:lnTo>
                  <a:lnTo>
                    <a:pt x="434340" y="95250"/>
                  </a:lnTo>
                  <a:lnTo>
                    <a:pt x="339090" y="190500"/>
                  </a:lnTo>
                  <a:lnTo>
                    <a:pt x="339090" y="142875"/>
                  </a:lnTo>
                  <a:lnTo>
                    <a:pt x="0" y="142875"/>
                  </a:lnTo>
                  <a:lnTo>
                    <a:pt x="0" y="47625"/>
                  </a:lnTo>
                  <a:close/>
                </a:path>
              </a:pathLst>
            </a:custGeom>
            <a:grp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srgbClr val="000000"/>
                </a:solidFill>
                <a:latin typeface="Verdana"/>
              </a:endParaRPr>
            </a:p>
          </p:txBody>
        </p:sp>
      </p:grpSp>
      <p:sp>
        <p:nvSpPr>
          <p:cNvPr id="8" name="object 16">
            <a:extLst>
              <a:ext uri="{FF2B5EF4-FFF2-40B4-BE49-F238E27FC236}">
                <a16:creationId xmlns:a16="http://schemas.microsoft.com/office/drawing/2014/main" id="{35EE20E4-B116-E7E3-241B-815BAF778817}"/>
              </a:ext>
            </a:extLst>
          </p:cNvPr>
          <p:cNvSpPr txBox="1"/>
          <p:nvPr/>
        </p:nvSpPr>
        <p:spPr>
          <a:xfrm>
            <a:off x="5688628" y="2710392"/>
            <a:ext cx="2639378" cy="499176"/>
          </a:xfrm>
          <a:prstGeom prst="rect">
            <a:avLst/>
          </a:prstGeom>
          <a:solidFill>
            <a:schemeClr val="accent3"/>
          </a:solidFill>
        </p:spPr>
        <p:txBody>
          <a:bodyPr vert="horz" wrap="square" lIns="0" tIns="82868" rIns="0" bIns="0" rtlCol="0">
            <a:spAutoFit/>
          </a:bodyPr>
          <a:lstStyle/>
          <a:p>
            <a:pPr marL="125730" algn="ctr" defTabSz="685800"/>
            <a:r>
              <a:rPr lang="fr-FR" sz="900" spc="-8" dirty="0">
                <a:solidFill>
                  <a:srgbClr val="FFFFFF"/>
                </a:solidFill>
                <a:latin typeface="Verdana"/>
                <a:cs typeface="Verdana"/>
              </a:rPr>
              <a:t>L’agent en arrêt pourra adhérer dès sa reprise effective d’activité.</a:t>
            </a:r>
          </a:p>
          <a:p>
            <a:pPr marL="125730" defTabSz="685800"/>
            <a:endParaRPr lang="fr-FR" sz="900" spc="-8" dirty="0">
              <a:solidFill>
                <a:srgbClr val="FFFFFF"/>
              </a:solidFill>
              <a:latin typeface="Verdana"/>
              <a:cs typeface="Verdana"/>
            </a:endParaRPr>
          </a:p>
        </p:txBody>
      </p:sp>
      <p:sp>
        <p:nvSpPr>
          <p:cNvPr id="9" name="object 17">
            <a:extLst>
              <a:ext uri="{FF2B5EF4-FFF2-40B4-BE49-F238E27FC236}">
                <a16:creationId xmlns:a16="http://schemas.microsoft.com/office/drawing/2014/main" id="{D723B561-D874-DA6D-26C4-5966ADD6D99B}"/>
              </a:ext>
            </a:extLst>
          </p:cNvPr>
          <p:cNvSpPr txBox="1"/>
          <p:nvPr/>
        </p:nvSpPr>
        <p:spPr>
          <a:xfrm>
            <a:off x="414059" y="3202587"/>
            <a:ext cx="1569720" cy="278442"/>
          </a:xfrm>
          <a:prstGeom prst="rect">
            <a:avLst/>
          </a:prstGeom>
          <a:solidFill>
            <a:srgbClr val="91D6AC"/>
          </a:solidFill>
        </p:spPr>
        <p:txBody>
          <a:bodyPr vert="horz" wrap="square" lIns="0" tIns="1429" rIns="0" bIns="0" rtlCol="0">
            <a:spAutoFit/>
          </a:bodyPr>
          <a:lstStyle/>
          <a:p>
            <a:pPr defTabSz="685800">
              <a:spcBef>
                <a:spcPts val="11"/>
              </a:spcBef>
            </a:pPr>
            <a:endParaRPr sz="9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68580" defTabSz="685800">
              <a:spcBef>
                <a:spcPts val="4"/>
              </a:spcBef>
            </a:pPr>
            <a:r>
              <a:rPr sz="900" b="1" dirty="0">
                <a:solidFill>
                  <a:srgbClr val="FFFFFF"/>
                </a:solidFill>
                <a:latin typeface="Tahoma"/>
                <a:cs typeface="Tahoma"/>
              </a:rPr>
              <a:t>Je</a:t>
            </a:r>
            <a:r>
              <a:rPr sz="900" b="1" spc="8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b="1" spc="-64" dirty="0">
                <a:solidFill>
                  <a:srgbClr val="FFFFFF"/>
                </a:solidFill>
                <a:latin typeface="Tahoma"/>
                <a:cs typeface="Tahoma"/>
              </a:rPr>
              <a:t>suis</a:t>
            </a:r>
            <a:r>
              <a:rPr sz="900" b="1" spc="1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b="1" dirty="0">
                <a:solidFill>
                  <a:srgbClr val="FFFFFF"/>
                </a:solidFill>
                <a:latin typeface="Tahoma"/>
                <a:cs typeface="Tahoma"/>
              </a:rPr>
              <a:t>en</a:t>
            </a:r>
            <a:r>
              <a:rPr sz="900" b="1" spc="11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b="1" spc="-53" dirty="0">
                <a:solidFill>
                  <a:srgbClr val="FFFFFF"/>
                </a:solidFill>
                <a:latin typeface="Tahoma"/>
                <a:cs typeface="Tahoma"/>
              </a:rPr>
              <a:t>arrêt</a:t>
            </a:r>
            <a:r>
              <a:rPr sz="900" b="1" spc="8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b="1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900" b="1" spc="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900" b="1" spc="-8" dirty="0">
                <a:solidFill>
                  <a:srgbClr val="FFFFFF"/>
                </a:solidFill>
                <a:latin typeface="Tahoma"/>
                <a:cs typeface="Tahoma"/>
              </a:rPr>
              <a:t>travail</a:t>
            </a:r>
            <a:endParaRPr sz="900" dirty="0">
              <a:solidFill>
                <a:srgbClr val="000000"/>
              </a:solidFill>
              <a:latin typeface="Tahoma"/>
              <a:cs typeface="Tahoma"/>
            </a:endParaRPr>
          </a:p>
        </p:txBody>
      </p:sp>
      <p:sp>
        <p:nvSpPr>
          <p:cNvPr id="10" name="object 24">
            <a:extLst>
              <a:ext uri="{FF2B5EF4-FFF2-40B4-BE49-F238E27FC236}">
                <a16:creationId xmlns:a16="http://schemas.microsoft.com/office/drawing/2014/main" id="{4E4D3D56-DE6B-6851-9E40-4E4E62AC2654}"/>
              </a:ext>
            </a:extLst>
          </p:cNvPr>
          <p:cNvSpPr txBox="1"/>
          <p:nvPr/>
        </p:nvSpPr>
        <p:spPr>
          <a:xfrm>
            <a:off x="5688628" y="3374491"/>
            <a:ext cx="2639378" cy="695383"/>
          </a:xfrm>
          <a:prstGeom prst="rect">
            <a:avLst/>
          </a:prstGeom>
          <a:solidFill>
            <a:schemeClr val="accent3"/>
          </a:solidFill>
        </p:spPr>
        <p:txBody>
          <a:bodyPr vert="horz" wrap="square" lIns="0" tIns="2858" rIns="0" bIns="0" rtlCol="0">
            <a:spAutoFit/>
          </a:bodyPr>
          <a:lstStyle/>
          <a:p>
            <a:pPr marL="249079" marR="241459" algn="ctr" defTabSz="685800"/>
            <a:endParaRPr lang="fr-FR" sz="900" spc="-8" dirty="0">
              <a:solidFill>
                <a:srgbClr val="FFFFFF"/>
              </a:solidFill>
              <a:latin typeface="Verdana"/>
              <a:cs typeface="Verdana"/>
            </a:endParaRPr>
          </a:p>
          <a:p>
            <a:pPr marL="249079" marR="241459" algn="ctr" defTabSz="685800"/>
            <a:r>
              <a:rPr lang="fr-FR" sz="900" spc="-8" dirty="0">
                <a:solidFill>
                  <a:srgbClr val="FFFFFF"/>
                </a:solidFill>
                <a:latin typeface="Verdana"/>
                <a:cs typeface="Verdana"/>
              </a:rPr>
              <a:t>L’agent en arrêt pourra adhérer après une reprise effective d’activité de 30 jours continus minimum.</a:t>
            </a:r>
          </a:p>
          <a:p>
            <a:pPr marL="249079" marR="241459" algn="ctr" defTabSz="685800"/>
            <a:endParaRPr lang="fr-FR" sz="900" spc="-8" dirty="0">
              <a:solidFill>
                <a:srgbClr val="FFFFFF"/>
              </a:solidFill>
              <a:latin typeface="Verdana"/>
              <a:cs typeface="Verdana"/>
            </a:endParaRPr>
          </a:p>
        </p:txBody>
      </p:sp>
      <p:sp>
        <p:nvSpPr>
          <p:cNvPr id="12" name="object 26">
            <a:extLst>
              <a:ext uri="{FF2B5EF4-FFF2-40B4-BE49-F238E27FC236}">
                <a16:creationId xmlns:a16="http://schemas.microsoft.com/office/drawing/2014/main" id="{CCB18A6A-62F7-C1AA-F06B-C0AD9A5005E9}"/>
              </a:ext>
            </a:extLst>
          </p:cNvPr>
          <p:cNvSpPr txBox="1"/>
          <p:nvPr/>
        </p:nvSpPr>
        <p:spPr>
          <a:xfrm>
            <a:off x="2642653" y="2723567"/>
            <a:ext cx="2292815" cy="487152"/>
          </a:xfrm>
          <a:prstGeom prst="rect">
            <a:avLst/>
          </a:prstGeom>
          <a:solidFill>
            <a:srgbClr val="91D6AC"/>
          </a:solidFill>
        </p:spPr>
        <p:txBody>
          <a:bodyPr vert="horz" wrap="square" lIns="0" tIns="70961" rIns="0" bIns="0" rtlCol="0">
            <a:spAutoFit/>
          </a:bodyPr>
          <a:lstStyle/>
          <a:p>
            <a:pPr marL="69056" algn="ctr" defTabSz="685800"/>
            <a:r>
              <a:rPr lang="fr-FR" sz="9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 existence d’un contrat collectif </a:t>
            </a:r>
          </a:p>
          <a:p>
            <a:pPr marL="69056" algn="ctr" defTabSz="685800"/>
            <a:r>
              <a:rPr lang="fr-FR" sz="9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dans la Collectivité</a:t>
            </a:r>
          </a:p>
          <a:p>
            <a:pPr marL="69056" algn="just" defTabSz="685800"/>
            <a:endParaRPr lang="fr-FR" sz="9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object 27">
            <a:extLst>
              <a:ext uri="{FF2B5EF4-FFF2-40B4-BE49-F238E27FC236}">
                <a16:creationId xmlns:a16="http://schemas.microsoft.com/office/drawing/2014/main" id="{D4497AB5-4CCD-3736-14CA-0EF7E3E8EC44}"/>
              </a:ext>
            </a:extLst>
          </p:cNvPr>
          <p:cNvSpPr/>
          <p:nvPr/>
        </p:nvSpPr>
        <p:spPr>
          <a:xfrm>
            <a:off x="2135684" y="3437034"/>
            <a:ext cx="334804" cy="418383"/>
          </a:xfrm>
          <a:custGeom>
            <a:avLst/>
            <a:gdLst/>
            <a:ahLst/>
            <a:cxnLst/>
            <a:rect l="l" t="t" r="r" b="b"/>
            <a:pathLst>
              <a:path w="446404" h="350520">
                <a:moveTo>
                  <a:pt x="341375" y="245363"/>
                </a:moveTo>
                <a:lnTo>
                  <a:pt x="341375" y="350138"/>
                </a:lnTo>
                <a:lnTo>
                  <a:pt x="411141" y="315213"/>
                </a:lnTo>
                <a:lnTo>
                  <a:pt x="368427" y="315213"/>
                </a:lnTo>
                <a:lnTo>
                  <a:pt x="376300" y="307339"/>
                </a:lnTo>
                <a:lnTo>
                  <a:pt x="376300" y="288035"/>
                </a:lnTo>
                <a:lnTo>
                  <a:pt x="368427" y="280288"/>
                </a:lnTo>
                <a:lnTo>
                  <a:pt x="411310" y="280288"/>
                </a:lnTo>
                <a:lnTo>
                  <a:pt x="341375" y="245363"/>
                </a:lnTo>
                <a:close/>
              </a:path>
              <a:path w="446404" h="350520">
                <a:moveTo>
                  <a:pt x="204850" y="17525"/>
                </a:moveTo>
                <a:lnTo>
                  <a:pt x="204850" y="307339"/>
                </a:lnTo>
                <a:lnTo>
                  <a:pt x="212725" y="315213"/>
                </a:lnTo>
                <a:lnTo>
                  <a:pt x="341375" y="315213"/>
                </a:lnTo>
                <a:lnTo>
                  <a:pt x="341375" y="297687"/>
                </a:lnTo>
                <a:lnTo>
                  <a:pt x="239775" y="297687"/>
                </a:lnTo>
                <a:lnTo>
                  <a:pt x="222377" y="280288"/>
                </a:lnTo>
                <a:lnTo>
                  <a:pt x="239775" y="280288"/>
                </a:lnTo>
                <a:lnTo>
                  <a:pt x="239775" y="34924"/>
                </a:lnTo>
                <a:lnTo>
                  <a:pt x="222377" y="34924"/>
                </a:lnTo>
                <a:lnTo>
                  <a:pt x="204850" y="17525"/>
                </a:lnTo>
                <a:close/>
              </a:path>
              <a:path w="446404" h="350520">
                <a:moveTo>
                  <a:pt x="411310" y="280288"/>
                </a:moveTo>
                <a:lnTo>
                  <a:pt x="368427" y="280288"/>
                </a:lnTo>
                <a:lnTo>
                  <a:pt x="376300" y="288035"/>
                </a:lnTo>
                <a:lnTo>
                  <a:pt x="376300" y="307339"/>
                </a:lnTo>
                <a:lnTo>
                  <a:pt x="368427" y="315213"/>
                </a:lnTo>
                <a:lnTo>
                  <a:pt x="411141" y="315213"/>
                </a:lnTo>
                <a:lnTo>
                  <a:pt x="446150" y="297687"/>
                </a:lnTo>
                <a:lnTo>
                  <a:pt x="411310" y="280288"/>
                </a:lnTo>
                <a:close/>
              </a:path>
              <a:path w="446404" h="350520">
                <a:moveTo>
                  <a:pt x="239775" y="280288"/>
                </a:moveTo>
                <a:lnTo>
                  <a:pt x="222377" y="280288"/>
                </a:lnTo>
                <a:lnTo>
                  <a:pt x="239775" y="297687"/>
                </a:lnTo>
                <a:lnTo>
                  <a:pt x="239775" y="280288"/>
                </a:lnTo>
                <a:close/>
              </a:path>
              <a:path w="446404" h="350520">
                <a:moveTo>
                  <a:pt x="341375" y="280288"/>
                </a:moveTo>
                <a:lnTo>
                  <a:pt x="239775" y="280288"/>
                </a:lnTo>
                <a:lnTo>
                  <a:pt x="239775" y="297687"/>
                </a:lnTo>
                <a:lnTo>
                  <a:pt x="341375" y="297687"/>
                </a:lnTo>
                <a:lnTo>
                  <a:pt x="341375" y="280288"/>
                </a:lnTo>
                <a:close/>
              </a:path>
              <a:path w="446404" h="350520">
                <a:moveTo>
                  <a:pt x="231902" y="0"/>
                </a:moveTo>
                <a:lnTo>
                  <a:pt x="7874" y="0"/>
                </a:lnTo>
                <a:lnTo>
                  <a:pt x="0" y="7873"/>
                </a:lnTo>
                <a:lnTo>
                  <a:pt x="0" y="27177"/>
                </a:lnTo>
                <a:lnTo>
                  <a:pt x="7874" y="34924"/>
                </a:lnTo>
                <a:lnTo>
                  <a:pt x="204850" y="34924"/>
                </a:lnTo>
                <a:lnTo>
                  <a:pt x="204850" y="17525"/>
                </a:lnTo>
                <a:lnTo>
                  <a:pt x="239775" y="17525"/>
                </a:lnTo>
                <a:lnTo>
                  <a:pt x="239775" y="7873"/>
                </a:lnTo>
                <a:lnTo>
                  <a:pt x="231902" y="0"/>
                </a:lnTo>
                <a:close/>
              </a:path>
              <a:path w="446404" h="350520">
                <a:moveTo>
                  <a:pt x="239775" y="17525"/>
                </a:moveTo>
                <a:lnTo>
                  <a:pt x="204850" y="17525"/>
                </a:lnTo>
                <a:lnTo>
                  <a:pt x="222377" y="34924"/>
                </a:lnTo>
                <a:lnTo>
                  <a:pt x="239775" y="34924"/>
                </a:lnTo>
                <a:lnTo>
                  <a:pt x="239775" y="17525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pPr defTabSz="685800"/>
            <a:endParaRPr sz="1350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4" name="object 29">
            <a:extLst>
              <a:ext uri="{FF2B5EF4-FFF2-40B4-BE49-F238E27FC236}">
                <a16:creationId xmlns:a16="http://schemas.microsoft.com/office/drawing/2014/main" id="{EF999CFB-6B64-C8D9-2D9F-5C3E277F6B67}"/>
              </a:ext>
            </a:extLst>
          </p:cNvPr>
          <p:cNvSpPr/>
          <p:nvPr/>
        </p:nvSpPr>
        <p:spPr>
          <a:xfrm>
            <a:off x="2129714" y="2801737"/>
            <a:ext cx="334804" cy="421005"/>
          </a:xfrm>
          <a:custGeom>
            <a:avLst/>
            <a:gdLst/>
            <a:ahLst/>
            <a:cxnLst/>
            <a:rect l="l" t="t" r="r" b="b"/>
            <a:pathLst>
              <a:path w="446404" h="350520">
                <a:moveTo>
                  <a:pt x="214375" y="315214"/>
                </a:moveTo>
                <a:lnTo>
                  <a:pt x="7874" y="315214"/>
                </a:lnTo>
                <a:lnTo>
                  <a:pt x="0" y="322961"/>
                </a:lnTo>
                <a:lnTo>
                  <a:pt x="0" y="342265"/>
                </a:lnTo>
                <a:lnTo>
                  <a:pt x="7874" y="350139"/>
                </a:lnTo>
                <a:lnTo>
                  <a:pt x="241427" y="350139"/>
                </a:lnTo>
                <a:lnTo>
                  <a:pt x="249300" y="342265"/>
                </a:lnTo>
                <a:lnTo>
                  <a:pt x="249300" y="332613"/>
                </a:lnTo>
                <a:lnTo>
                  <a:pt x="214375" y="332613"/>
                </a:lnTo>
                <a:lnTo>
                  <a:pt x="214375" y="315214"/>
                </a:lnTo>
                <a:close/>
              </a:path>
              <a:path w="446404" h="350520">
                <a:moveTo>
                  <a:pt x="341375" y="34925"/>
                </a:moveTo>
                <a:lnTo>
                  <a:pt x="222250" y="34925"/>
                </a:lnTo>
                <a:lnTo>
                  <a:pt x="214375" y="42799"/>
                </a:lnTo>
                <a:lnTo>
                  <a:pt x="214375" y="332613"/>
                </a:lnTo>
                <a:lnTo>
                  <a:pt x="231775" y="315214"/>
                </a:lnTo>
                <a:lnTo>
                  <a:pt x="249300" y="315214"/>
                </a:lnTo>
                <a:lnTo>
                  <a:pt x="249300" y="69850"/>
                </a:lnTo>
                <a:lnTo>
                  <a:pt x="231775" y="69850"/>
                </a:lnTo>
                <a:lnTo>
                  <a:pt x="249300" y="52450"/>
                </a:lnTo>
                <a:lnTo>
                  <a:pt x="341375" y="52450"/>
                </a:lnTo>
                <a:lnTo>
                  <a:pt x="341375" y="34925"/>
                </a:lnTo>
                <a:close/>
              </a:path>
              <a:path w="446404" h="350520">
                <a:moveTo>
                  <a:pt x="249300" y="315214"/>
                </a:moveTo>
                <a:lnTo>
                  <a:pt x="231775" y="315214"/>
                </a:lnTo>
                <a:lnTo>
                  <a:pt x="214375" y="332613"/>
                </a:lnTo>
                <a:lnTo>
                  <a:pt x="249300" y="332613"/>
                </a:lnTo>
                <a:lnTo>
                  <a:pt x="249300" y="315214"/>
                </a:lnTo>
                <a:close/>
              </a:path>
              <a:path w="446404" h="350520">
                <a:moveTo>
                  <a:pt x="341375" y="0"/>
                </a:moveTo>
                <a:lnTo>
                  <a:pt x="341375" y="104775"/>
                </a:lnTo>
                <a:lnTo>
                  <a:pt x="411310" y="69850"/>
                </a:lnTo>
                <a:lnTo>
                  <a:pt x="368427" y="69850"/>
                </a:lnTo>
                <a:lnTo>
                  <a:pt x="376300" y="62102"/>
                </a:lnTo>
                <a:lnTo>
                  <a:pt x="376300" y="42799"/>
                </a:lnTo>
                <a:lnTo>
                  <a:pt x="368427" y="34925"/>
                </a:lnTo>
                <a:lnTo>
                  <a:pt x="411141" y="34925"/>
                </a:lnTo>
                <a:lnTo>
                  <a:pt x="341375" y="0"/>
                </a:lnTo>
                <a:close/>
              </a:path>
              <a:path w="446404" h="350520">
                <a:moveTo>
                  <a:pt x="249300" y="52450"/>
                </a:moveTo>
                <a:lnTo>
                  <a:pt x="231775" y="69850"/>
                </a:lnTo>
                <a:lnTo>
                  <a:pt x="249300" y="69850"/>
                </a:lnTo>
                <a:lnTo>
                  <a:pt x="249300" y="52450"/>
                </a:lnTo>
                <a:close/>
              </a:path>
              <a:path w="446404" h="350520">
                <a:moveTo>
                  <a:pt x="341375" y="52450"/>
                </a:moveTo>
                <a:lnTo>
                  <a:pt x="249300" y="52450"/>
                </a:lnTo>
                <a:lnTo>
                  <a:pt x="249300" y="69850"/>
                </a:lnTo>
                <a:lnTo>
                  <a:pt x="341375" y="69850"/>
                </a:lnTo>
                <a:lnTo>
                  <a:pt x="341375" y="52450"/>
                </a:lnTo>
                <a:close/>
              </a:path>
              <a:path w="446404" h="350520">
                <a:moveTo>
                  <a:pt x="411141" y="34925"/>
                </a:moveTo>
                <a:lnTo>
                  <a:pt x="368427" y="34925"/>
                </a:lnTo>
                <a:lnTo>
                  <a:pt x="376300" y="42799"/>
                </a:lnTo>
                <a:lnTo>
                  <a:pt x="376300" y="62102"/>
                </a:lnTo>
                <a:lnTo>
                  <a:pt x="368427" y="69850"/>
                </a:lnTo>
                <a:lnTo>
                  <a:pt x="411310" y="69850"/>
                </a:lnTo>
                <a:lnTo>
                  <a:pt x="446150" y="52450"/>
                </a:lnTo>
                <a:lnTo>
                  <a:pt x="411141" y="34925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pPr defTabSz="685800"/>
            <a:endParaRPr sz="1350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17" name="object 26">
            <a:extLst>
              <a:ext uri="{FF2B5EF4-FFF2-40B4-BE49-F238E27FC236}">
                <a16:creationId xmlns:a16="http://schemas.microsoft.com/office/drawing/2014/main" id="{584A7E21-DEB6-81D9-74BC-B7EADAED5BFE}"/>
              </a:ext>
            </a:extLst>
          </p:cNvPr>
          <p:cNvSpPr txBox="1"/>
          <p:nvPr/>
        </p:nvSpPr>
        <p:spPr>
          <a:xfrm>
            <a:off x="2642653" y="3453122"/>
            <a:ext cx="2292815" cy="487152"/>
          </a:xfrm>
          <a:prstGeom prst="rect">
            <a:avLst/>
          </a:prstGeom>
          <a:solidFill>
            <a:srgbClr val="91D6AC"/>
          </a:solidFill>
        </p:spPr>
        <p:txBody>
          <a:bodyPr vert="horz" wrap="square" lIns="0" tIns="70961" rIns="0" bIns="0" rtlCol="0">
            <a:spAutoFit/>
          </a:bodyPr>
          <a:lstStyle/>
          <a:p>
            <a:pPr marL="69056" algn="ctr" defTabSz="685800"/>
            <a:r>
              <a:rPr lang="fr-FR" sz="9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Absence de contrat collectif </a:t>
            </a:r>
          </a:p>
          <a:p>
            <a:pPr marL="69056" algn="ctr" defTabSz="685800"/>
            <a:r>
              <a:rPr lang="fr-FR" sz="9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dans la Collectivité</a:t>
            </a:r>
          </a:p>
          <a:p>
            <a:pPr marL="69056" algn="just" defTabSz="685800"/>
            <a:endParaRPr lang="fr-FR" sz="9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8" name="object 13">
            <a:extLst>
              <a:ext uri="{FF2B5EF4-FFF2-40B4-BE49-F238E27FC236}">
                <a16:creationId xmlns:a16="http://schemas.microsoft.com/office/drawing/2014/main" id="{00E9E93A-24FA-1326-FBA4-7E3E239C691E}"/>
              </a:ext>
            </a:extLst>
          </p:cNvPr>
          <p:cNvGrpSpPr/>
          <p:nvPr/>
        </p:nvGrpSpPr>
        <p:grpSpPr>
          <a:xfrm>
            <a:off x="5151811" y="2887985"/>
            <a:ext cx="340043" cy="157163"/>
            <a:chOff x="7163181" y="2667380"/>
            <a:chExt cx="453390" cy="209550"/>
          </a:xfrm>
          <a:solidFill>
            <a:schemeClr val="tx2"/>
          </a:solidFill>
        </p:grpSpPr>
        <p:sp>
          <p:nvSpPr>
            <p:cNvPr id="19" name="object 14">
              <a:extLst>
                <a:ext uri="{FF2B5EF4-FFF2-40B4-BE49-F238E27FC236}">
                  <a16:creationId xmlns:a16="http://schemas.microsoft.com/office/drawing/2014/main" id="{2F4EF3BA-6F8E-03F9-EB8E-097FDED24B79}"/>
                </a:ext>
              </a:extLst>
            </p:cNvPr>
            <p:cNvSpPr/>
            <p:nvPr/>
          </p:nvSpPr>
          <p:spPr>
            <a:xfrm>
              <a:off x="7172706" y="2676905"/>
              <a:ext cx="434340" cy="190500"/>
            </a:xfrm>
            <a:custGeom>
              <a:avLst/>
              <a:gdLst/>
              <a:ahLst/>
              <a:cxnLst/>
              <a:rect l="l" t="t" r="r" b="b"/>
              <a:pathLst>
                <a:path w="434340" h="190500">
                  <a:moveTo>
                    <a:pt x="339090" y="0"/>
                  </a:moveTo>
                  <a:lnTo>
                    <a:pt x="339090" y="47625"/>
                  </a:lnTo>
                  <a:lnTo>
                    <a:pt x="0" y="47625"/>
                  </a:lnTo>
                  <a:lnTo>
                    <a:pt x="0" y="142875"/>
                  </a:lnTo>
                  <a:lnTo>
                    <a:pt x="339090" y="142875"/>
                  </a:lnTo>
                  <a:lnTo>
                    <a:pt x="339090" y="190500"/>
                  </a:lnTo>
                  <a:lnTo>
                    <a:pt x="434340" y="95250"/>
                  </a:lnTo>
                  <a:lnTo>
                    <a:pt x="33909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srgbClr val="000000"/>
                </a:solidFill>
                <a:latin typeface="Verdana"/>
              </a:endParaRPr>
            </a:p>
          </p:txBody>
        </p:sp>
        <p:sp>
          <p:nvSpPr>
            <p:cNvPr id="20" name="object 15">
              <a:extLst>
                <a:ext uri="{FF2B5EF4-FFF2-40B4-BE49-F238E27FC236}">
                  <a16:creationId xmlns:a16="http://schemas.microsoft.com/office/drawing/2014/main" id="{F4563C36-5D6C-9548-EED5-71690AF783F3}"/>
                </a:ext>
              </a:extLst>
            </p:cNvPr>
            <p:cNvSpPr/>
            <p:nvPr/>
          </p:nvSpPr>
          <p:spPr>
            <a:xfrm>
              <a:off x="7172706" y="2676905"/>
              <a:ext cx="434340" cy="190500"/>
            </a:xfrm>
            <a:custGeom>
              <a:avLst/>
              <a:gdLst/>
              <a:ahLst/>
              <a:cxnLst/>
              <a:rect l="l" t="t" r="r" b="b"/>
              <a:pathLst>
                <a:path w="434340" h="190500">
                  <a:moveTo>
                    <a:pt x="0" y="47625"/>
                  </a:moveTo>
                  <a:lnTo>
                    <a:pt x="339090" y="47625"/>
                  </a:lnTo>
                  <a:lnTo>
                    <a:pt x="339090" y="0"/>
                  </a:lnTo>
                  <a:lnTo>
                    <a:pt x="434340" y="95250"/>
                  </a:lnTo>
                  <a:lnTo>
                    <a:pt x="339090" y="190500"/>
                  </a:lnTo>
                  <a:lnTo>
                    <a:pt x="339090" y="142875"/>
                  </a:lnTo>
                  <a:lnTo>
                    <a:pt x="0" y="142875"/>
                  </a:lnTo>
                  <a:lnTo>
                    <a:pt x="0" y="47625"/>
                  </a:lnTo>
                  <a:close/>
                </a:path>
              </a:pathLst>
            </a:custGeom>
            <a:grp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srgbClr val="000000"/>
                </a:solidFill>
                <a:latin typeface="Verdana"/>
              </a:endParaRPr>
            </a:p>
          </p:txBody>
        </p:sp>
      </p:grpSp>
      <p:grpSp>
        <p:nvGrpSpPr>
          <p:cNvPr id="22" name="object 13">
            <a:extLst>
              <a:ext uri="{FF2B5EF4-FFF2-40B4-BE49-F238E27FC236}">
                <a16:creationId xmlns:a16="http://schemas.microsoft.com/office/drawing/2014/main" id="{DBDE2653-D6F4-4347-95D3-10682A77075B}"/>
              </a:ext>
            </a:extLst>
          </p:cNvPr>
          <p:cNvGrpSpPr/>
          <p:nvPr/>
        </p:nvGrpSpPr>
        <p:grpSpPr>
          <a:xfrm>
            <a:off x="5146096" y="3623230"/>
            <a:ext cx="340043" cy="157163"/>
            <a:chOff x="7163181" y="2667380"/>
            <a:chExt cx="453390" cy="209550"/>
          </a:xfrm>
          <a:solidFill>
            <a:schemeClr val="tx2"/>
          </a:solidFill>
        </p:grpSpPr>
        <p:sp>
          <p:nvSpPr>
            <p:cNvPr id="23" name="object 14">
              <a:extLst>
                <a:ext uri="{FF2B5EF4-FFF2-40B4-BE49-F238E27FC236}">
                  <a16:creationId xmlns:a16="http://schemas.microsoft.com/office/drawing/2014/main" id="{1B364B30-384D-5DD1-7B4E-59891BFF8306}"/>
                </a:ext>
              </a:extLst>
            </p:cNvPr>
            <p:cNvSpPr/>
            <p:nvPr/>
          </p:nvSpPr>
          <p:spPr>
            <a:xfrm>
              <a:off x="7172706" y="2676905"/>
              <a:ext cx="434340" cy="190500"/>
            </a:xfrm>
            <a:custGeom>
              <a:avLst/>
              <a:gdLst/>
              <a:ahLst/>
              <a:cxnLst/>
              <a:rect l="l" t="t" r="r" b="b"/>
              <a:pathLst>
                <a:path w="434340" h="190500">
                  <a:moveTo>
                    <a:pt x="339090" y="0"/>
                  </a:moveTo>
                  <a:lnTo>
                    <a:pt x="339090" y="47625"/>
                  </a:lnTo>
                  <a:lnTo>
                    <a:pt x="0" y="47625"/>
                  </a:lnTo>
                  <a:lnTo>
                    <a:pt x="0" y="142875"/>
                  </a:lnTo>
                  <a:lnTo>
                    <a:pt x="339090" y="142875"/>
                  </a:lnTo>
                  <a:lnTo>
                    <a:pt x="339090" y="190500"/>
                  </a:lnTo>
                  <a:lnTo>
                    <a:pt x="434340" y="95250"/>
                  </a:lnTo>
                  <a:lnTo>
                    <a:pt x="33909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srgbClr val="000000"/>
                </a:solidFill>
                <a:latin typeface="Verdana"/>
              </a:endParaRPr>
            </a:p>
          </p:txBody>
        </p:sp>
        <p:sp>
          <p:nvSpPr>
            <p:cNvPr id="24" name="object 15">
              <a:extLst>
                <a:ext uri="{FF2B5EF4-FFF2-40B4-BE49-F238E27FC236}">
                  <a16:creationId xmlns:a16="http://schemas.microsoft.com/office/drawing/2014/main" id="{398EC156-E7BE-95C0-13BB-9863BC02E060}"/>
                </a:ext>
              </a:extLst>
            </p:cNvPr>
            <p:cNvSpPr/>
            <p:nvPr/>
          </p:nvSpPr>
          <p:spPr>
            <a:xfrm>
              <a:off x="7172706" y="2676905"/>
              <a:ext cx="434340" cy="190500"/>
            </a:xfrm>
            <a:custGeom>
              <a:avLst/>
              <a:gdLst/>
              <a:ahLst/>
              <a:cxnLst/>
              <a:rect l="l" t="t" r="r" b="b"/>
              <a:pathLst>
                <a:path w="434340" h="190500">
                  <a:moveTo>
                    <a:pt x="0" y="47625"/>
                  </a:moveTo>
                  <a:lnTo>
                    <a:pt x="339090" y="47625"/>
                  </a:lnTo>
                  <a:lnTo>
                    <a:pt x="339090" y="0"/>
                  </a:lnTo>
                  <a:lnTo>
                    <a:pt x="434340" y="95250"/>
                  </a:lnTo>
                  <a:lnTo>
                    <a:pt x="339090" y="190500"/>
                  </a:lnTo>
                  <a:lnTo>
                    <a:pt x="339090" y="142875"/>
                  </a:lnTo>
                  <a:lnTo>
                    <a:pt x="0" y="142875"/>
                  </a:lnTo>
                  <a:lnTo>
                    <a:pt x="0" y="47625"/>
                  </a:lnTo>
                  <a:close/>
                </a:path>
              </a:pathLst>
            </a:custGeom>
            <a:grp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txBody>
            <a:bodyPr wrap="square" lIns="0" tIns="0" rIns="0" bIns="0" rtlCol="0"/>
            <a:lstStyle/>
            <a:p>
              <a:pPr defTabSz="685800"/>
              <a:endParaRPr sz="1350">
                <a:solidFill>
                  <a:srgbClr val="000000"/>
                </a:solidFill>
                <a:latin typeface="Verdana"/>
              </a:endParaRPr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FBC0C427-6B8A-3C21-6F1A-FADEDD049929}"/>
              </a:ext>
            </a:extLst>
          </p:cNvPr>
          <p:cNvSpPr txBox="1"/>
          <p:nvPr/>
        </p:nvSpPr>
        <p:spPr>
          <a:xfrm>
            <a:off x="315647" y="1484573"/>
            <a:ext cx="6191479" cy="551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100" defTabSz="685800">
              <a:spcBef>
                <a:spcPts val="75"/>
              </a:spcBef>
            </a:pPr>
            <a:r>
              <a:rPr lang="fr-FR" sz="1050" b="1" spc="-83" dirty="0">
                <a:solidFill>
                  <a:srgbClr val="000000"/>
                </a:solidFill>
                <a:latin typeface="Verdana"/>
                <a:cs typeface="Tahoma"/>
              </a:rPr>
              <a:t>Pour</a:t>
            </a:r>
            <a:r>
              <a:rPr lang="fr-FR" sz="1050" b="1" spc="-30" dirty="0">
                <a:solidFill>
                  <a:srgbClr val="000000"/>
                </a:solidFill>
                <a:latin typeface="Verdana"/>
                <a:cs typeface="Tahoma"/>
              </a:rPr>
              <a:t> les </a:t>
            </a:r>
            <a:r>
              <a:rPr lang="fr-FR" sz="1050" b="1" spc="-19" dirty="0">
                <a:solidFill>
                  <a:srgbClr val="000000"/>
                </a:solidFill>
                <a:latin typeface="Verdana"/>
                <a:cs typeface="Tahoma"/>
              </a:rPr>
              <a:t>agents</a:t>
            </a:r>
            <a:r>
              <a:rPr lang="fr-FR" sz="1050" b="1" spc="-38" dirty="0">
                <a:solidFill>
                  <a:srgbClr val="000000"/>
                </a:solidFill>
                <a:latin typeface="Verdana"/>
                <a:cs typeface="Tahoma"/>
              </a:rPr>
              <a:t> </a:t>
            </a:r>
            <a:r>
              <a:rPr lang="fr-FR" sz="1050" b="1" spc="-56" dirty="0">
                <a:solidFill>
                  <a:srgbClr val="000000"/>
                </a:solidFill>
                <a:latin typeface="Verdana"/>
                <a:cs typeface="Tahoma"/>
              </a:rPr>
              <a:t>présents</a:t>
            </a:r>
            <a:r>
              <a:rPr lang="fr-FR" sz="1050" b="1" spc="-41" dirty="0">
                <a:solidFill>
                  <a:srgbClr val="000000"/>
                </a:solidFill>
                <a:latin typeface="Verdana"/>
                <a:cs typeface="Tahoma"/>
              </a:rPr>
              <a:t> </a:t>
            </a:r>
            <a:r>
              <a:rPr lang="fr-FR" sz="1050" b="1" spc="79" dirty="0">
                <a:solidFill>
                  <a:srgbClr val="000000"/>
                </a:solidFill>
                <a:latin typeface="Verdana"/>
                <a:cs typeface="Tahoma"/>
              </a:rPr>
              <a:t>à</a:t>
            </a:r>
            <a:r>
              <a:rPr lang="fr-FR" sz="1050" b="1" spc="-23" dirty="0">
                <a:solidFill>
                  <a:srgbClr val="000000"/>
                </a:solidFill>
                <a:latin typeface="Verdana"/>
                <a:cs typeface="Tahoma"/>
              </a:rPr>
              <a:t> </a:t>
            </a:r>
            <a:r>
              <a:rPr lang="fr-FR" sz="1050" b="1" spc="-56" dirty="0">
                <a:solidFill>
                  <a:srgbClr val="000000"/>
                </a:solidFill>
                <a:latin typeface="Verdana"/>
                <a:cs typeface="Tahoma"/>
              </a:rPr>
              <a:t>l’effectif</a:t>
            </a:r>
            <a:r>
              <a:rPr lang="fr-FR" sz="1050" b="1" spc="-38" dirty="0">
                <a:solidFill>
                  <a:srgbClr val="000000"/>
                </a:solidFill>
                <a:latin typeface="Verdana"/>
                <a:cs typeface="Tahoma"/>
              </a:rPr>
              <a:t> </a:t>
            </a:r>
            <a:r>
              <a:rPr lang="fr-FR" sz="1050" b="1" dirty="0">
                <a:solidFill>
                  <a:srgbClr val="000000"/>
                </a:solidFill>
                <a:latin typeface="Verdana"/>
                <a:cs typeface="Tahoma"/>
              </a:rPr>
              <a:t>au</a:t>
            </a:r>
            <a:r>
              <a:rPr lang="fr-FR" sz="1050" b="1" spc="-23" dirty="0">
                <a:solidFill>
                  <a:srgbClr val="000000"/>
                </a:solidFill>
                <a:latin typeface="Verdana"/>
                <a:cs typeface="Tahoma"/>
              </a:rPr>
              <a:t> 1</a:t>
            </a:r>
            <a:r>
              <a:rPr lang="fr-FR" sz="1050" b="1" spc="-33" baseline="25462" dirty="0">
                <a:solidFill>
                  <a:srgbClr val="000000"/>
                </a:solidFill>
                <a:latin typeface="Verdana"/>
                <a:cs typeface="Tahoma"/>
              </a:rPr>
              <a:t>er</a:t>
            </a:r>
            <a:r>
              <a:rPr lang="fr-FR" sz="1050" b="1" spc="152" baseline="25462" dirty="0">
                <a:solidFill>
                  <a:srgbClr val="000000"/>
                </a:solidFill>
                <a:latin typeface="Verdana"/>
                <a:cs typeface="Tahoma"/>
              </a:rPr>
              <a:t> </a:t>
            </a:r>
            <a:r>
              <a:rPr lang="fr-FR" sz="1050" b="1" spc="-49" dirty="0">
                <a:solidFill>
                  <a:srgbClr val="000000"/>
                </a:solidFill>
                <a:latin typeface="Verdana"/>
                <a:cs typeface="Tahoma"/>
              </a:rPr>
              <a:t>janvier</a:t>
            </a:r>
            <a:r>
              <a:rPr lang="fr-FR" sz="1050" b="1" spc="-19" dirty="0">
                <a:solidFill>
                  <a:srgbClr val="000000"/>
                </a:solidFill>
                <a:latin typeface="Verdana"/>
                <a:cs typeface="Tahoma"/>
              </a:rPr>
              <a:t> </a:t>
            </a:r>
            <a:r>
              <a:rPr lang="fr-FR" sz="1050" b="1" spc="-120" dirty="0">
                <a:solidFill>
                  <a:srgbClr val="000000"/>
                </a:solidFill>
                <a:latin typeface="Verdana"/>
                <a:cs typeface="Tahoma"/>
              </a:rPr>
              <a:t>2025</a:t>
            </a:r>
            <a:r>
              <a:rPr lang="fr-FR" sz="1050" b="1" spc="-11" dirty="0">
                <a:solidFill>
                  <a:srgbClr val="000000"/>
                </a:solidFill>
                <a:latin typeface="Verdana"/>
                <a:cs typeface="Tahoma"/>
              </a:rPr>
              <a:t> </a:t>
            </a:r>
            <a:r>
              <a:rPr lang="fr-FR" sz="1050" b="1" spc="-38" dirty="0">
                <a:solidFill>
                  <a:srgbClr val="000000"/>
                </a:solidFill>
                <a:latin typeface="Verdana"/>
                <a:cs typeface="Tahoma"/>
              </a:rPr>
              <a:t>:</a:t>
            </a:r>
            <a:endParaRPr lang="fr-FR" sz="1050" dirty="0">
              <a:solidFill>
                <a:srgbClr val="000000"/>
              </a:solidFill>
              <a:latin typeface="Verdana"/>
              <a:cs typeface="Tahoma"/>
            </a:endParaRPr>
          </a:p>
          <a:p>
            <a:pPr defTabSz="685800">
              <a:spcBef>
                <a:spcPts val="683"/>
              </a:spcBef>
            </a:pPr>
            <a:endParaRPr lang="fr-FR" sz="1350" dirty="0">
              <a:solidFill>
                <a:srgbClr val="000000"/>
              </a:solidFill>
              <a:latin typeface="Tahoma"/>
              <a:cs typeface="Tahoma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76F8495-2ACD-C26E-DF52-0DC0207CCD78}"/>
              </a:ext>
            </a:extLst>
          </p:cNvPr>
          <p:cNvSpPr/>
          <p:nvPr/>
        </p:nvSpPr>
        <p:spPr>
          <a:xfrm>
            <a:off x="320014" y="1067224"/>
            <a:ext cx="6322219" cy="300082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685800" eaLnBrk="0" hangingPunct="0">
              <a:defRPr/>
            </a:pPr>
            <a:r>
              <a:rPr lang="fr-FR" sz="1350" b="1" cap="all" dirty="0">
                <a:solidFill>
                  <a:srgbClr val="E60028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Modalités d’Adhésion</a:t>
            </a:r>
          </a:p>
        </p:txBody>
      </p:sp>
      <p:sp>
        <p:nvSpPr>
          <p:cNvPr id="11" name="object 17">
            <a:extLst>
              <a:ext uri="{FF2B5EF4-FFF2-40B4-BE49-F238E27FC236}">
                <a16:creationId xmlns:a16="http://schemas.microsoft.com/office/drawing/2014/main" id="{F8462206-CE5A-E9A7-66D7-737802CB1BDE}"/>
              </a:ext>
            </a:extLst>
          </p:cNvPr>
          <p:cNvSpPr txBox="1"/>
          <p:nvPr/>
        </p:nvSpPr>
        <p:spPr>
          <a:xfrm>
            <a:off x="1248855" y="1821415"/>
            <a:ext cx="3701421" cy="416941"/>
          </a:xfrm>
          <a:prstGeom prst="rect">
            <a:avLst/>
          </a:prstGeom>
          <a:solidFill>
            <a:srgbClr val="91D6AC"/>
          </a:solidFill>
        </p:spPr>
        <p:txBody>
          <a:bodyPr vert="horz" wrap="square" lIns="0" tIns="1429" rIns="0" bIns="0" rtlCol="0">
            <a:spAutoFit/>
          </a:bodyPr>
          <a:lstStyle/>
          <a:p>
            <a:pPr defTabSz="685800">
              <a:spcBef>
                <a:spcPts val="11"/>
              </a:spcBef>
            </a:pPr>
            <a:endParaRPr sz="9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68580" defTabSz="685800"/>
            <a:r>
              <a:rPr lang="fr-FR" sz="900" b="1" dirty="0">
                <a:solidFill>
                  <a:srgbClr val="FFFFFF"/>
                </a:solidFill>
                <a:latin typeface="Tahoma"/>
                <a:cs typeface="Tahoma"/>
              </a:rPr>
              <a:t>Je </a:t>
            </a:r>
            <a:r>
              <a:rPr lang="fr-FR" sz="900" b="1" spc="-60" dirty="0">
                <a:solidFill>
                  <a:srgbClr val="FFFFFF"/>
                </a:solidFill>
                <a:latin typeface="Tahoma"/>
                <a:cs typeface="Tahoma"/>
              </a:rPr>
              <a:t>suis</a:t>
            </a:r>
            <a:r>
              <a:rPr lang="fr-FR" sz="900" b="1" dirty="0">
                <a:solidFill>
                  <a:srgbClr val="FFFFFF"/>
                </a:solidFill>
                <a:latin typeface="Tahoma"/>
                <a:cs typeface="Tahoma"/>
              </a:rPr>
              <a:t> en</a:t>
            </a:r>
            <a:r>
              <a:rPr lang="fr-FR" sz="900" b="1" spc="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fr-FR" sz="900" b="1" spc="-26" dirty="0">
                <a:solidFill>
                  <a:srgbClr val="FFFFFF"/>
                </a:solidFill>
                <a:latin typeface="Tahoma"/>
                <a:cs typeface="Tahoma"/>
              </a:rPr>
              <a:t>activité</a:t>
            </a:r>
            <a:r>
              <a:rPr lang="fr-FR" sz="900" b="1" spc="-8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fr-FR" sz="900" b="1" spc="-19" dirty="0">
                <a:solidFill>
                  <a:srgbClr val="FFFFFF"/>
                </a:solidFill>
                <a:latin typeface="Tahoma"/>
                <a:cs typeface="Tahoma"/>
              </a:rPr>
              <a:t>normale</a:t>
            </a:r>
            <a:r>
              <a:rPr lang="fr-FR" sz="900" b="1" spc="-8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fr-FR" sz="900" b="1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lang="fr-FR" sz="900" b="1" spc="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fr-FR" sz="900" b="1" spc="-8" dirty="0">
                <a:solidFill>
                  <a:srgbClr val="FFFFFF"/>
                </a:solidFill>
                <a:latin typeface="Tahoma"/>
                <a:cs typeface="Tahoma"/>
              </a:rPr>
              <a:t>service</a:t>
            </a:r>
            <a:r>
              <a:rPr lang="fr-FR" sz="900" b="1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endParaRPr lang="fr-FR" sz="750" spc="-8" dirty="0">
              <a:solidFill>
                <a:srgbClr val="FFFFFF"/>
              </a:solidFill>
              <a:latin typeface="Verdana"/>
              <a:cs typeface="Verdana"/>
            </a:endParaRPr>
          </a:p>
          <a:p>
            <a:pPr marL="68580" defTabSz="685800">
              <a:spcBef>
                <a:spcPts val="4"/>
              </a:spcBef>
            </a:pPr>
            <a:endParaRPr lang="fr-FR" sz="900" dirty="0">
              <a:solidFill>
                <a:srgbClr val="000000"/>
              </a:solidFill>
              <a:latin typeface="Tahoma"/>
              <a:cs typeface="Tahoma"/>
            </a:endParaRPr>
          </a:p>
        </p:txBody>
      </p:sp>
      <p:sp>
        <p:nvSpPr>
          <p:cNvPr id="15" name="object 16">
            <a:extLst>
              <a:ext uri="{FF2B5EF4-FFF2-40B4-BE49-F238E27FC236}">
                <a16:creationId xmlns:a16="http://schemas.microsoft.com/office/drawing/2014/main" id="{0B4602FB-53ED-BC81-0229-0D3DD5FEA26C}"/>
              </a:ext>
            </a:extLst>
          </p:cNvPr>
          <p:cNvSpPr txBox="1"/>
          <p:nvPr/>
        </p:nvSpPr>
        <p:spPr>
          <a:xfrm>
            <a:off x="5688628" y="1773342"/>
            <a:ext cx="2639378" cy="637675"/>
          </a:xfrm>
          <a:prstGeom prst="rect">
            <a:avLst/>
          </a:prstGeom>
          <a:solidFill>
            <a:schemeClr val="accent3"/>
          </a:solidFill>
        </p:spPr>
        <p:txBody>
          <a:bodyPr vert="horz" wrap="square" lIns="0" tIns="82868" rIns="0" bIns="0" rtlCol="0">
            <a:spAutoFit/>
          </a:bodyPr>
          <a:lstStyle/>
          <a:p>
            <a:pPr marL="125730" algn="ctr" defTabSz="685800"/>
            <a:r>
              <a:rPr lang="fr-FR" sz="900" spc="-8" dirty="0">
                <a:solidFill>
                  <a:srgbClr val="FFFFFF"/>
                </a:solidFill>
                <a:latin typeface="Verdana"/>
                <a:cs typeface="Verdana"/>
              </a:rPr>
              <a:t>L’adhésion est effective à la date indiquée</a:t>
            </a:r>
          </a:p>
          <a:p>
            <a:pPr marL="125730" algn="ctr" defTabSz="685800"/>
            <a:r>
              <a:rPr lang="fr-FR" sz="900" spc="-8" dirty="0">
                <a:solidFill>
                  <a:srgbClr val="FFFFFF"/>
                </a:solidFill>
                <a:latin typeface="Verdana"/>
                <a:cs typeface="Verdana"/>
              </a:rPr>
              <a:t>au bulletin d’adhésion</a:t>
            </a:r>
          </a:p>
          <a:p>
            <a:pPr marL="125730" algn="ctr" defTabSz="685800"/>
            <a:r>
              <a:rPr lang="fr-FR" sz="900" spc="-8" dirty="0">
                <a:solidFill>
                  <a:srgbClr val="FFFFFF"/>
                </a:solidFill>
                <a:latin typeface="Verdana"/>
                <a:cs typeface="Verdana"/>
              </a:rPr>
              <a:t>(au plus tôt au 01.01.2025)</a:t>
            </a:r>
          </a:p>
          <a:p>
            <a:pPr marL="125730" algn="ctr" defTabSz="685800"/>
            <a:endParaRPr lang="fr-FR" sz="900" spc="-8" dirty="0">
              <a:solidFill>
                <a:srgbClr val="FFFFFF"/>
              </a:solidFill>
              <a:latin typeface="Verdana"/>
              <a:cs typeface="Verdana"/>
            </a:endParaRPr>
          </a:p>
        </p:txBody>
      </p:sp>
      <p:sp>
        <p:nvSpPr>
          <p:cNvPr id="3" name="Espace réservé du numéro de diapositive 5">
            <a:extLst>
              <a:ext uri="{FF2B5EF4-FFF2-40B4-BE49-F238E27FC236}">
                <a16:creationId xmlns:a16="http://schemas.microsoft.com/office/drawing/2014/main" id="{7E2FF36C-A963-4D55-23BF-93D7BEE041A9}"/>
              </a:ext>
            </a:extLst>
          </p:cNvPr>
          <p:cNvSpPr txBox="1">
            <a:spLocks/>
          </p:cNvSpPr>
          <p:nvPr/>
        </p:nvSpPr>
        <p:spPr>
          <a:xfrm>
            <a:off x="396875" y="562451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fld id="{34727D3F-49AC-415B-9F7E-3AD564CCB5B3}" type="slidenum">
              <a:rPr lang="fr-FR" sz="75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 defTabSz="685800"/>
              <a:t>17</a:t>
            </a:fld>
            <a:endParaRPr lang="fr-FR" sz="900" dirty="0">
              <a:solidFill>
                <a:srgbClr val="717C7D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85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7" grpId="0" animBg="1"/>
      <p:bldP spid="11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A186A27-BDF8-D3BD-9668-2693491AAC32}"/>
              </a:ext>
            </a:extLst>
          </p:cNvPr>
          <p:cNvSpPr/>
          <p:nvPr/>
        </p:nvSpPr>
        <p:spPr>
          <a:xfrm>
            <a:off x="320014" y="1067224"/>
            <a:ext cx="6322219" cy="300082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685800" eaLnBrk="0" hangingPunct="0">
              <a:defRPr/>
            </a:pPr>
            <a:r>
              <a:rPr lang="fr-FR" sz="1350" b="1" cap="all" dirty="0">
                <a:solidFill>
                  <a:srgbClr val="E60028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une ligne téléphonique dédiée à vos agents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2D91549-E880-8591-FAB6-EC15EC50674E}"/>
              </a:ext>
            </a:extLst>
          </p:cNvPr>
          <p:cNvSpPr/>
          <p:nvPr/>
        </p:nvSpPr>
        <p:spPr>
          <a:xfrm>
            <a:off x="5041957" y="4424317"/>
            <a:ext cx="1600276" cy="961604"/>
          </a:xfrm>
          <a:prstGeom prst="round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00" tIns="27000" rIns="81000" bIns="135000" rtlCol="0" anchor="ctr" anchorCtr="0"/>
          <a:lstStyle/>
          <a:p>
            <a:pPr algn="ctr" defTabSz="685800"/>
            <a:r>
              <a:rPr lang="fr-FR" sz="1350" b="1" spc="-23" dirty="0">
                <a:solidFill>
                  <a:srgbClr val="E30613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99 %</a:t>
            </a:r>
          </a:p>
          <a:p>
            <a:pPr algn="ctr" defTabSz="685800"/>
            <a:r>
              <a:rPr lang="fr-FR" sz="825" dirty="0">
                <a:solidFill>
                  <a:srgbClr val="EDEDED">
                    <a:lumMod val="50000"/>
                  </a:srgb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taux de décroché </a:t>
            </a:r>
            <a:br>
              <a:rPr lang="fr-FR" sz="825" dirty="0">
                <a:solidFill>
                  <a:srgbClr val="EDEDED">
                    <a:lumMod val="50000"/>
                  </a:srgb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825" dirty="0">
                <a:solidFill>
                  <a:srgbClr val="EDEDED">
                    <a:lumMod val="50000"/>
                  </a:srgb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2023</a:t>
            </a:r>
            <a:endParaRPr lang="fr-FR" sz="900" dirty="0">
              <a:solidFill>
                <a:srgbClr val="EDEDED">
                  <a:lumMod val="50000"/>
                </a:srgbClr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5E09E95D-5917-1F59-F811-63D329216EAF}"/>
              </a:ext>
            </a:extLst>
          </p:cNvPr>
          <p:cNvGrpSpPr/>
          <p:nvPr/>
        </p:nvGrpSpPr>
        <p:grpSpPr>
          <a:xfrm>
            <a:off x="7279654" y="4414505"/>
            <a:ext cx="1600276" cy="961604"/>
            <a:chOff x="7301888" y="4705705"/>
            <a:chExt cx="2133701" cy="1282139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E7FCC9A-1D97-5532-9666-0CB8E262ACDD}"/>
                </a:ext>
              </a:extLst>
            </p:cNvPr>
            <p:cNvSpPr/>
            <p:nvPr/>
          </p:nvSpPr>
          <p:spPr>
            <a:xfrm>
              <a:off x="7301888" y="4705705"/>
              <a:ext cx="2133701" cy="1282139"/>
            </a:xfrm>
            <a:prstGeom prst="roundRect">
              <a:avLst/>
            </a:prstGeom>
            <a:solidFill>
              <a:schemeClr val="bg2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1000" tIns="27000" rIns="81000" bIns="135000" rtlCol="0" anchor="ctr" anchorCtr="0"/>
            <a:lstStyle/>
            <a:p>
              <a:pPr algn="ctr" defTabSz="685800">
                <a:defRPr/>
              </a:pPr>
              <a:r>
                <a:rPr lang="fr-FR" sz="1350" b="1" spc="-23" dirty="0">
                  <a:solidFill>
                    <a:srgbClr val="E30613"/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  <a:t>moins </a:t>
              </a:r>
              <a:br>
                <a:rPr lang="fr-FR" sz="1350" b="1" spc="-23" dirty="0">
                  <a:solidFill>
                    <a:srgbClr val="E30613"/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</a:br>
              <a:r>
                <a:rPr lang="fr-FR" sz="1350" b="1" spc="-23" dirty="0">
                  <a:solidFill>
                    <a:srgbClr val="E30613"/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  <a:t>d’une minute</a:t>
              </a:r>
            </a:p>
            <a:p>
              <a:pPr algn="ctr" defTabSz="685800">
                <a:defRPr/>
              </a:pPr>
              <a:r>
                <a:rPr lang="fr-FR" sz="825" dirty="0">
                  <a:solidFill>
                    <a:srgbClr val="EDEDED">
                      <a:lumMod val="50000"/>
                    </a:srgbClr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  <a:t>temps moyen d’attente</a:t>
              </a:r>
            </a:p>
            <a:p>
              <a:pPr algn="ctr" defTabSz="685800">
                <a:defRPr/>
              </a:pPr>
              <a:r>
                <a:rPr lang="fr-FR" sz="825" dirty="0">
                  <a:solidFill>
                    <a:srgbClr val="EDEDED">
                      <a:lumMod val="50000"/>
                    </a:srgbClr>
                  </a:solidFill>
                  <a:latin typeface="Verdana" panose="020B0604030504040204" pitchFamily="34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C0925E62-4559-77FB-ED7E-8C5EAC5EEC8F}"/>
                </a:ext>
              </a:extLst>
            </p:cNvPr>
            <p:cNvSpPr txBox="1"/>
            <p:nvPr/>
          </p:nvSpPr>
          <p:spPr>
            <a:xfrm>
              <a:off x="7301888" y="5563684"/>
              <a:ext cx="213370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600" i="1" dirty="0">
                  <a:solidFill>
                    <a:srgbClr val="FFFFFF">
                      <a:lumMod val="50000"/>
                    </a:srgbClr>
                  </a:solidFill>
                  <a:latin typeface="Verdana" panose="020B060403050404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un rappel dans la journée </a:t>
              </a:r>
              <a:br>
                <a:rPr lang="fr-FR" sz="600" i="1" dirty="0">
                  <a:solidFill>
                    <a:srgbClr val="FFFFFF">
                      <a:lumMod val="50000"/>
                    </a:srgbClr>
                  </a:solidFill>
                  <a:latin typeface="Verdana" panose="020B060403050404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fr-FR" sz="600" i="1" dirty="0">
                  <a:solidFill>
                    <a:srgbClr val="FFFFFF">
                      <a:lumMod val="50000"/>
                    </a:srgbClr>
                  </a:solidFill>
                  <a:latin typeface="Verdana" panose="020B060403050404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en cas de forte affluence</a:t>
              </a:r>
              <a:endParaRPr lang="fr-FR" sz="1200" dirty="0">
                <a:solidFill>
                  <a:srgbClr val="FFFFFF">
                    <a:lumMod val="50000"/>
                  </a:srgb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F3FF8CB-0D06-0ACB-2AFF-F5D5EBEF0971}"/>
              </a:ext>
            </a:extLst>
          </p:cNvPr>
          <p:cNvSpPr/>
          <p:nvPr/>
        </p:nvSpPr>
        <p:spPr>
          <a:xfrm>
            <a:off x="2804260" y="4414504"/>
            <a:ext cx="1600276" cy="961604"/>
          </a:xfrm>
          <a:prstGeom prst="round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27000" rIns="27000" bIns="135000" rtlCol="0" anchor="ctr" anchorCtr="0"/>
          <a:lstStyle/>
          <a:p>
            <a:pPr algn="ctr" defTabSz="685800"/>
            <a:r>
              <a:rPr lang="fr-FR" sz="1350" b="1" spc="-23" dirty="0">
                <a:solidFill>
                  <a:srgbClr val="E30613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4 minutes 57</a:t>
            </a:r>
          </a:p>
          <a:p>
            <a:pPr algn="ctr" defTabSz="685800"/>
            <a:r>
              <a:rPr lang="fr-FR" sz="825" dirty="0">
                <a:solidFill>
                  <a:srgbClr val="EDEDED">
                    <a:lumMod val="50000"/>
                  </a:srgb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durée moyenne </a:t>
            </a:r>
            <a:br>
              <a:rPr lang="fr-FR" sz="825" dirty="0">
                <a:solidFill>
                  <a:srgbClr val="EDEDED">
                    <a:lumMod val="50000"/>
                  </a:srgb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825" dirty="0">
                <a:solidFill>
                  <a:srgbClr val="EDEDED">
                    <a:lumMod val="50000"/>
                  </a:srgb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d’un appel</a:t>
            </a:r>
            <a:endParaRPr lang="fr-FR" sz="900" dirty="0">
              <a:solidFill>
                <a:srgbClr val="EDEDED">
                  <a:lumMod val="50000"/>
                </a:srgbClr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295F4C-FC87-C2A4-5870-DF97FAE3B0D4}"/>
              </a:ext>
            </a:extLst>
          </p:cNvPr>
          <p:cNvSpPr/>
          <p:nvPr/>
        </p:nvSpPr>
        <p:spPr>
          <a:xfrm>
            <a:off x="566563" y="4414504"/>
            <a:ext cx="1600276" cy="961604"/>
          </a:xfrm>
          <a:prstGeom prst="round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00" tIns="27000" rIns="81000" bIns="135000" rtlCol="0" anchor="ctr" anchorCtr="0"/>
          <a:lstStyle/>
          <a:p>
            <a:pPr algn="ctr" defTabSz="685800"/>
            <a:r>
              <a:rPr lang="fr-FR" sz="1350" b="1" spc="-23" dirty="0">
                <a:solidFill>
                  <a:srgbClr val="E30613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 agents sur 5</a:t>
            </a:r>
            <a:endParaRPr lang="fr-FR" sz="1350" spc="-23" dirty="0">
              <a:solidFill>
                <a:srgbClr val="E30613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/>
            <a:r>
              <a:rPr lang="fr-FR" sz="825" dirty="0">
                <a:solidFill>
                  <a:srgbClr val="EDEDED">
                    <a:lumMod val="50000"/>
                  </a:srgbClr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pleinement satisfaits à l’issue de l’appel</a:t>
            </a:r>
            <a:endParaRPr lang="fr-FR" sz="900" dirty="0">
              <a:solidFill>
                <a:srgbClr val="EDEDED">
                  <a:lumMod val="50000"/>
                </a:srgbClr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7629CC5-62D0-B003-42B9-4BCFE4376554}"/>
              </a:ext>
            </a:extLst>
          </p:cNvPr>
          <p:cNvSpPr txBox="1"/>
          <p:nvPr/>
        </p:nvSpPr>
        <p:spPr>
          <a:xfrm>
            <a:off x="3634353" y="2571009"/>
            <a:ext cx="5245577" cy="16491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spcAft>
                <a:spcPts val="600"/>
              </a:spcAft>
              <a:buClr>
                <a:srgbClr val="E60028"/>
              </a:buClr>
            </a:pPr>
            <a:r>
              <a:rPr lang="fr-FR" sz="900" b="1" dirty="0">
                <a:solidFill>
                  <a:srgbClr val="FFFFFF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Véritable relais à la compréhension du régime pour vos agents, les équipes de Collecteam proposent un accompagnement personnalisé.</a:t>
            </a:r>
          </a:p>
          <a:p>
            <a:pPr marL="504900" lvl="1" indent="-162000" defTabSz="685800">
              <a:spcBef>
                <a:spcPts val="450"/>
              </a:spcBef>
              <a:spcAft>
                <a:spcPts val="600"/>
              </a:spcAft>
              <a:buClr>
                <a:srgbClr val="E60028"/>
              </a:buClr>
              <a:buFont typeface="Wingdings" panose="05000000000000000000" pitchFamily="2" charset="2"/>
              <a:buChar char="§"/>
            </a:pPr>
            <a:r>
              <a:rPr lang="fr-FR" sz="900" dirty="0">
                <a:solidFill>
                  <a:srgbClr val="FFFFFF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Présentation et mise en avant de votre régime collectif de prévoyance,</a:t>
            </a:r>
          </a:p>
          <a:p>
            <a:pPr marL="504900" lvl="1" indent="-162000" defTabSz="685800">
              <a:spcAft>
                <a:spcPts val="600"/>
              </a:spcAft>
              <a:buClr>
                <a:srgbClr val="E60028"/>
              </a:buClr>
              <a:buFont typeface="Wingdings" panose="05000000000000000000" pitchFamily="2" charset="2"/>
              <a:buChar char="§"/>
            </a:pPr>
            <a:r>
              <a:rPr lang="fr-FR" sz="900" dirty="0">
                <a:solidFill>
                  <a:srgbClr val="FFFFFF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Explication des garanties,</a:t>
            </a:r>
          </a:p>
          <a:p>
            <a:pPr marL="504900" lvl="1" indent="-162000" defTabSz="685800">
              <a:spcAft>
                <a:spcPts val="600"/>
              </a:spcAft>
              <a:buClr>
                <a:srgbClr val="E60028"/>
              </a:buClr>
              <a:buFont typeface="Wingdings" panose="05000000000000000000" pitchFamily="2" charset="2"/>
              <a:buChar char="§"/>
            </a:pPr>
            <a:r>
              <a:rPr lang="fr-FR" sz="900" dirty="0">
                <a:solidFill>
                  <a:srgbClr val="FFFFFF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Calcul de la cotisation prévoyance,</a:t>
            </a:r>
          </a:p>
          <a:p>
            <a:pPr marL="504900" lvl="1" indent="-162000" defTabSz="685800">
              <a:spcAft>
                <a:spcPts val="600"/>
              </a:spcAft>
              <a:buClr>
                <a:srgbClr val="E60028"/>
              </a:buClr>
              <a:buFont typeface="Wingdings" panose="05000000000000000000" pitchFamily="2" charset="2"/>
              <a:buChar char="§"/>
            </a:pPr>
            <a:r>
              <a:rPr lang="fr-FR" sz="900" dirty="0">
                <a:solidFill>
                  <a:srgbClr val="FFFFFF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Mise à disposition du kit d’adhésion aux garanties complémentaires facultatives (options),</a:t>
            </a:r>
          </a:p>
          <a:p>
            <a:pPr marL="504900" lvl="1" indent="-162000" defTabSz="685800">
              <a:spcAft>
                <a:spcPts val="600"/>
              </a:spcAft>
              <a:buClr>
                <a:srgbClr val="E60028"/>
              </a:buClr>
              <a:buFont typeface="Wingdings" panose="05000000000000000000" pitchFamily="2" charset="2"/>
              <a:buChar char="§"/>
            </a:pPr>
            <a:r>
              <a:rPr lang="fr-FR" sz="900" dirty="0">
                <a:solidFill>
                  <a:srgbClr val="FFFFFF">
                    <a:lumMod val="5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Réponse aux questions.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40E0040-5B33-E892-7111-7019B81D4E0B}"/>
              </a:ext>
            </a:extLst>
          </p:cNvPr>
          <p:cNvGrpSpPr/>
          <p:nvPr/>
        </p:nvGrpSpPr>
        <p:grpSpPr>
          <a:xfrm>
            <a:off x="3634353" y="1634452"/>
            <a:ext cx="3364514" cy="646331"/>
            <a:chOff x="6646579" y="727835"/>
            <a:chExt cx="4486019" cy="86177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33078CE-B2C0-DB85-4A5A-6E207C6EA4EF}"/>
                </a:ext>
              </a:extLst>
            </p:cNvPr>
            <p:cNvSpPr/>
            <p:nvPr/>
          </p:nvSpPr>
          <p:spPr>
            <a:xfrm>
              <a:off x="7044804" y="727835"/>
              <a:ext cx="4087794" cy="8617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spAutoFit/>
            </a:bodyPr>
            <a:lstStyle/>
            <a:p>
              <a:pPr defTabSz="685800">
                <a:buSzPct val="90000"/>
                <a:defRPr/>
              </a:pPr>
              <a:r>
                <a:rPr lang="fr-FR" sz="1200" dirty="0">
                  <a:solidFill>
                    <a:srgbClr val="717C7D"/>
                  </a:solidFill>
                  <a:latin typeface="Verdana" pitchFamily="34" charset="0"/>
                  <a:ea typeface="Times New Roman" pitchFamily="18" charset="0"/>
                  <a:cs typeface="Tahoma" pitchFamily="34" charset="0"/>
                </a:rPr>
                <a:t>02.36.56.00.02</a:t>
              </a:r>
              <a:r>
                <a:rPr lang="fr-FR" sz="1500" dirty="0">
                  <a:solidFill>
                    <a:srgbClr val="717C7D"/>
                  </a:solidFill>
                  <a:latin typeface="Verdana" pitchFamily="34" charset="0"/>
                  <a:ea typeface="Times New Roman" pitchFamily="18" charset="0"/>
                  <a:cs typeface="Tahoma" pitchFamily="34" charset="0"/>
                </a:rPr>
                <a:t> </a:t>
              </a:r>
              <a:r>
                <a:rPr lang="fr-FR" sz="750" dirty="0">
                  <a:solidFill>
                    <a:srgbClr val="717C7D"/>
                  </a:solidFill>
                  <a:latin typeface="Verdana" pitchFamily="34" charset="0"/>
                  <a:ea typeface="Times New Roman" pitchFamily="18" charset="0"/>
                  <a:cs typeface="Tahoma" pitchFamily="34" charset="0"/>
                </a:rPr>
                <a:t>(prix d’un appel local)</a:t>
              </a:r>
            </a:p>
            <a:p>
              <a:pPr defTabSz="685800">
                <a:buSzPct val="90000"/>
                <a:defRPr/>
              </a:pPr>
              <a:endParaRPr lang="fr-FR" sz="900" dirty="0">
                <a:solidFill>
                  <a:srgbClr val="717C7D"/>
                </a:solidFill>
                <a:latin typeface="Verdana" pitchFamily="34" charset="0"/>
                <a:ea typeface="Times New Roman" pitchFamily="18" charset="0"/>
                <a:cs typeface="Tahoma" pitchFamily="34" charset="0"/>
              </a:endParaRPr>
            </a:p>
            <a:p>
              <a:pPr defTabSz="685800">
                <a:buSzPct val="90000"/>
                <a:defRPr/>
              </a:pPr>
              <a:r>
                <a:rPr lang="fr-FR" sz="1200" dirty="0">
                  <a:solidFill>
                    <a:srgbClr val="717C7D"/>
                  </a:solidFill>
                  <a:latin typeface="Verdana" pitchFamily="34" charset="0"/>
                  <a:ea typeface="Times New Roman" pitchFamily="18" charset="0"/>
                  <a:cs typeface="Tahoma" pitchFamily="34" charset="0"/>
                </a:rPr>
                <a:t>crc@collecteam.fr</a:t>
              </a:r>
            </a:p>
          </p:txBody>
        </p:sp>
        <p:pic>
          <p:nvPicPr>
            <p:cNvPr id="13" name="Graphique 12">
              <a:extLst>
                <a:ext uri="{FF2B5EF4-FFF2-40B4-BE49-F238E27FC236}">
                  <a16:creationId xmlns:a16="http://schemas.microsoft.com/office/drawing/2014/main" id="{B34DFDDC-55F5-9487-1D60-B7F01AD3B4F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646579" y="743223"/>
              <a:ext cx="398225" cy="398225"/>
            </a:xfrm>
            <a:prstGeom prst="rect">
              <a:avLst/>
            </a:prstGeom>
          </p:spPr>
        </p:pic>
        <p:pic>
          <p:nvPicPr>
            <p:cNvPr id="15" name="Graphique 14">
              <a:extLst>
                <a:ext uri="{FF2B5EF4-FFF2-40B4-BE49-F238E27FC236}">
                  <a16:creationId xmlns:a16="http://schemas.microsoft.com/office/drawing/2014/main" id="{FB918FF6-E484-447F-26E4-35448484C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646579" y="1295117"/>
              <a:ext cx="390244" cy="275289"/>
            </a:xfrm>
            <a:prstGeom prst="rect">
              <a:avLst/>
            </a:prstGeom>
          </p:spPr>
        </p:pic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D6C279FC-69FB-FE07-5964-FBD94F824FBF}"/>
              </a:ext>
            </a:extLst>
          </p:cNvPr>
          <p:cNvGrpSpPr/>
          <p:nvPr/>
        </p:nvGrpSpPr>
        <p:grpSpPr>
          <a:xfrm>
            <a:off x="566563" y="1645992"/>
            <a:ext cx="1974439" cy="1971078"/>
            <a:chOff x="5382278" y="634626"/>
            <a:chExt cx="2632585" cy="2628103"/>
          </a:xfrm>
        </p:grpSpPr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BAB348D4-0E9A-47BB-D048-E2EA73EB0F96}"/>
                </a:ext>
              </a:extLst>
            </p:cNvPr>
            <p:cNvSpPr txBox="1"/>
            <p:nvPr/>
          </p:nvSpPr>
          <p:spPr>
            <a:xfrm>
              <a:off x="5382278" y="2462338"/>
              <a:ext cx="2632585" cy="8003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FR" sz="900" b="1" dirty="0" err="1">
                  <a:solidFill>
                    <a:srgbClr val="717C7D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Rizlaine</a:t>
              </a:r>
              <a:r>
                <a:rPr lang="fr-FR" sz="900" b="1" dirty="0">
                  <a:solidFill>
                    <a:srgbClr val="717C7D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BOULEGROUNE</a:t>
              </a:r>
            </a:p>
            <a:p>
              <a:pPr defTabSz="685800">
                <a:defRPr/>
              </a:pPr>
              <a:endParaRPr lang="fr-FR" sz="825" b="1" dirty="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  <a:p>
              <a:pPr defTabSz="685800">
                <a:defRPr/>
              </a:pPr>
              <a:r>
                <a:rPr lang="fr-FR" sz="788" dirty="0">
                  <a:solidFill>
                    <a:srgbClr val="FFFFFF">
                      <a:lumMod val="50000"/>
                    </a:srgb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Responsable de Pôle Réception </a:t>
              </a:r>
              <a:br>
                <a:rPr lang="fr-FR" sz="788" dirty="0">
                  <a:solidFill>
                    <a:srgbClr val="FFFFFF">
                      <a:lumMod val="50000"/>
                    </a:srgb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</a:br>
              <a:r>
                <a:rPr lang="fr-FR" sz="788" dirty="0">
                  <a:solidFill>
                    <a:srgbClr val="FFFFFF">
                      <a:lumMod val="50000"/>
                    </a:srgbClr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d’Appels Collectivités</a:t>
              </a:r>
            </a:p>
          </p:txBody>
        </p:sp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B85039A3-494F-E198-1D17-554C3DCE82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89" t="1482" r="10547" b="47036"/>
            <a:stretch/>
          </p:blipFill>
          <p:spPr>
            <a:xfrm>
              <a:off x="5628965" y="634626"/>
              <a:ext cx="1498376" cy="1517668"/>
            </a:xfrm>
            <a:prstGeom prst="ellipse">
              <a:avLst/>
            </a:prstGeom>
            <a:ln w="63500" cap="rnd">
              <a:noFill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295611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52243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personne, habits, ordinateur portable, intérieur&#10;&#10;Description générée automatiquement">
            <a:extLst>
              <a:ext uri="{FF2B5EF4-FFF2-40B4-BE49-F238E27FC236}">
                <a16:creationId xmlns:a16="http://schemas.microsoft.com/office/drawing/2014/main" id="{CFD51B97-5BA5-1301-3F85-E03E6AFA85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000" y="857250"/>
            <a:ext cx="3429000" cy="5143500"/>
          </a:xfrm>
          <a:prstGeom prst="rect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b="170"/>
            </a:stretch>
          </a:blipFill>
        </p:spPr>
      </p:pic>
      <p:pic>
        <p:nvPicPr>
          <p:cNvPr id="3" name="Graphique 2">
            <a:extLst>
              <a:ext uri="{FF2B5EF4-FFF2-40B4-BE49-F238E27FC236}">
                <a16:creationId xmlns:a16="http://schemas.microsoft.com/office/drawing/2014/main" id="{291E752D-BEDD-80EE-352B-CDE92CCBB5E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806" t="34750" r="52717" b="8526"/>
          <a:stretch/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DEF12B8C-1AD7-A7F2-423C-12D06FC1E189}"/>
              </a:ext>
            </a:extLst>
          </p:cNvPr>
          <p:cNvGrpSpPr/>
          <p:nvPr/>
        </p:nvGrpSpPr>
        <p:grpSpPr>
          <a:xfrm>
            <a:off x="1207845" y="914101"/>
            <a:ext cx="4916825" cy="3473217"/>
            <a:chOff x="1181226" y="947758"/>
            <a:chExt cx="5912971" cy="4630957"/>
          </a:xfrm>
        </p:grpSpPr>
        <p:sp>
          <p:nvSpPr>
            <p:cNvPr id="5" name="Rectangle 24">
              <a:extLst>
                <a:ext uri="{FF2B5EF4-FFF2-40B4-BE49-F238E27FC236}">
                  <a16:creationId xmlns:a16="http://schemas.microsoft.com/office/drawing/2014/main" id="{1F7ECB74-D3EA-5463-2486-F92C1868E5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1226" y="2572765"/>
              <a:ext cx="5912971" cy="30059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defTabSz="685800" eaLnBrk="0" hangingPunct="0">
                <a:spcAft>
                  <a:spcPts val="900"/>
                </a:spcAft>
              </a:pPr>
              <a:r>
                <a:rPr lang="fr-FR" sz="1200" b="1" dirty="0">
                  <a:solidFill>
                    <a:srgbClr val="E30613"/>
                  </a:solidFill>
                  <a:latin typeface="Verdana" pitchFamily="34" charset="0"/>
                </a:rPr>
                <a:t>PRÉSENTATION DES MEMBRES DU GROUPEMENT</a:t>
              </a:r>
            </a:p>
            <a:p>
              <a:pPr defTabSz="685800" eaLnBrk="0" hangingPunct="0">
                <a:spcAft>
                  <a:spcPts val="900"/>
                </a:spcAft>
              </a:pPr>
              <a:r>
                <a:rPr lang="fr-FR" sz="1200" b="1" dirty="0">
                  <a:solidFill>
                    <a:srgbClr val="E30613"/>
                  </a:solidFill>
                  <a:latin typeface="Verdana" pitchFamily="34" charset="0"/>
                </a:rPr>
                <a:t> </a:t>
              </a:r>
            </a:p>
            <a:p>
              <a:pPr defTabSz="685800" eaLnBrk="0" hangingPunct="0">
                <a:spcAft>
                  <a:spcPts val="900"/>
                </a:spcAft>
              </a:pPr>
              <a:r>
                <a:rPr lang="fr-FR" sz="1200" b="1" dirty="0">
                  <a:solidFill>
                    <a:srgbClr val="E30613"/>
                  </a:solidFill>
                  <a:latin typeface="Verdana" pitchFamily="34" charset="0"/>
                </a:rPr>
                <a:t>LA CONVENTION DE PARTICIPATION PREVOYANCE</a:t>
              </a:r>
            </a:p>
            <a:p>
              <a:pPr marL="614363" lvl="1" indent="-271463" defTabSz="685800" eaLnBrk="0" hangingPunct="0">
                <a:spcAft>
                  <a:spcPts val="300"/>
                </a:spcAft>
                <a:buSzPct val="100000"/>
                <a:buFontTx/>
                <a:buAutoNum type="arabicPeriod"/>
              </a:pPr>
              <a:r>
                <a:rPr lang="fr-FR" sz="1050" dirty="0">
                  <a:solidFill>
                    <a:srgbClr val="717C7D"/>
                  </a:solidFill>
                  <a:latin typeface="Verdana" pitchFamily="34" charset="0"/>
                </a:rPr>
                <a:t>Présentation des garanties</a:t>
              </a:r>
            </a:p>
            <a:p>
              <a:pPr marL="614363" lvl="1" indent="-271463" defTabSz="685800" eaLnBrk="0" hangingPunct="0">
                <a:spcAft>
                  <a:spcPts val="300"/>
                </a:spcAft>
                <a:buSzPct val="100000"/>
                <a:buFontTx/>
                <a:buAutoNum type="arabicPeriod"/>
              </a:pPr>
              <a:r>
                <a:rPr lang="fr-FR" sz="1050" dirty="0">
                  <a:solidFill>
                    <a:srgbClr val="717C7D"/>
                  </a:solidFill>
                  <a:latin typeface="Verdana" pitchFamily="34" charset="0"/>
                </a:rPr>
                <a:t>Les avantages du régime collectif de prévoyance</a:t>
              </a:r>
            </a:p>
            <a:p>
              <a:pPr marL="342900" lvl="1" defTabSz="685800" eaLnBrk="0" hangingPunct="0">
                <a:spcAft>
                  <a:spcPts val="300"/>
                </a:spcAft>
                <a:buSzPct val="100000"/>
              </a:pPr>
              <a:endParaRPr lang="fr-FR" sz="1050" b="1" dirty="0">
                <a:solidFill>
                  <a:srgbClr val="E30613"/>
                </a:solidFill>
                <a:latin typeface="Verdana" pitchFamily="34" charset="0"/>
              </a:endParaRPr>
            </a:p>
            <a:p>
              <a:pPr defTabSz="685800" eaLnBrk="0" hangingPunct="0">
                <a:spcAft>
                  <a:spcPts val="900"/>
                </a:spcAft>
              </a:pPr>
              <a:r>
                <a:rPr lang="fr-FR" sz="1200" b="1" dirty="0">
                  <a:solidFill>
                    <a:srgbClr val="E30613"/>
                  </a:solidFill>
                  <a:latin typeface="Verdana" pitchFamily="34" charset="0"/>
                </a:rPr>
                <a:t>L’ADHESION AU REGIME PREVOYANCE</a:t>
              </a:r>
            </a:p>
            <a:p>
              <a:pPr marL="614363" lvl="1" indent="-271463" defTabSz="685800" eaLnBrk="0" hangingPunct="0">
                <a:spcAft>
                  <a:spcPts val="300"/>
                </a:spcAft>
                <a:buSzPct val="100000"/>
                <a:buFontTx/>
                <a:buAutoNum type="arabicPeriod"/>
              </a:pPr>
              <a:r>
                <a:rPr lang="fr-FR" sz="1100" dirty="0">
                  <a:solidFill>
                    <a:srgbClr val="717C7D"/>
                  </a:solidFill>
                  <a:latin typeface="Verdana" pitchFamily="34" charset="0"/>
                </a:rPr>
                <a:t>L’adhésion de l’agent</a:t>
              </a:r>
            </a:p>
            <a:p>
              <a:pPr defTabSz="685800" eaLnBrk="0" hangingPunct="0"/>
              <a:endParaRPr lang="fr-FR" sz="900" b="1" dirty="0">
                <a:solidFill>
                  <a:srgbClr val="000000">
                    <a:lumMod val="50000"/>
                    <a:lumOff val="50000"/>
                  </a:srgbClr>
                </a:solidFill>
                <a:latin typeface="Verdana" pitchFamily="34" charset="0"/>
              </a:endParaRP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9D974798-110F-B648-5F14-C92FCDE57162}"/>
                </a:ext>
              </a:extLst>
            </p:cNvPr>
            <p:cNvSpPr txBox="1"/>
            <p:nvPr/>
          </p:nvSpPr>
          <p:spPr>
            <a:xfrm>
              <a:off x="1181226" y="947758"/>
              <a:ext cx="3690639" cy="6155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85800"/>
              <a:r>
                <a:rPr lang="fr-FR" sz="2400" b="1" dirty="0">
                  <a:solidFill>
                    <a:srgbClr val="717C7D"/>
                  </a:solidFill>
                  <a:latin typeface="Verdana" pitchFamily="34" charset="0"/>
                </a:rPr>
                <a:t>SOMMAIRE</a:t>
              </a:r>
              <a:endParaRPr lang="fr-FR" sz="2400" dirty="0">
                <a:solidFill>
                  <a:srgbClr val="000000"/>
                </a:solidFill>
                <a:latin typeface="Verdan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4292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D117CAE5-B2B5-8BA4-23BB-FA178F0816F0}"/>
              </a:ext>
            </a:extLst>
          </p:cNvPr>
          <p:cNvSpPr txBox="1">
            <a:spLocks/>
          </p:cNvSpPr>
          <p:nvPr/>
        </p:nvSpPr>
        <p:spPr>
          <a:xfrm>
            <a:off x="396875" y="562451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fld id="{34727D3F-49AC-415B-9F7E-3AD564CCB5B3}" type="slidenum">
              <a:rPr lang="fr-FR" sz="75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 defTabSz="685800"/>
              <a:t>3</a:t>
            </a:fld>
            <a:endParaRPr lang="fr-FR" sz="900" dirty="0">
              <a:solidFill>
                <a:srgbClr val="717C7D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6F0A3C47-3BD3-5223-9623-5E464FFEB17B}"/>
              </a:ext>
            </a:extLst>
          </p:cNvPr>
          <p:cNvSpPr txBox="1">
            <a:spLocks/>
          </p:cNvSpPr>
          <p:nvPr/>
        </p:nvSpPr>
        <p:spPr>
          <a:xfrm>
            <a:off x="-615406" y="1512335"/>
            <a:ext cx="6281974" cy="380873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 eaLnBrk="0" hangingPunct="0">
              <a:spcAft>
                <a:spcPts val="900"/>
              </a:spcAft>
            </a:pPr>
            <a:r>
              <a:rPr lang="fr-FR" sz="1875" dirty="0">
                <a:solidFill>
                  <a:srgbClr val="717C7D"/>
                </a:solidFill>
                <a:latin typeface="Verdana" pitchFamily="34" charset="0"/>
              </a:rPr>
              <a:t>PRÉSENTATION</a:t>
            </a:r>
            <a:r>
              <a:rPr lang="fr-FR" sz="1875" b="1" dirty="0">
                <a:solidFill>
                  <a:srgbClr val="717C7D"/>
                </a:solidFill>
                <a:latin typeface="Verdana" pitchFamily="34" charset="0"/>
              </a:rPr>
              <a:t> DU GROUPEMENT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4B172759-786B-D998-DFDB-038B03424BC0}"/>
              </a:ext>
            </a:extLst>
          </p:cNvPr>
          <p:cNvGrpSpPr/>
          <p:nvPr/>
        </p:nvGrpSpPr>
        <p:grpSpPr>
          <a:xfrm>
            <a:off x="2191222" y="2069348"/>
            <a:ext cx="4761557" cy="3186354"/>
            <a:chOff x="1463618" y="1655093"/>
            <a:chExt cx="6348742" cy="4248472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A2E9861C-1A52-9560-2909-A1717C6C4B35}"/>
                </a:ext>
              </a:extLst>
            </p:cNvPr>
            <p:cNvGrpSpPr/>
            <p:nvPr/>
          </p:nvGrpSpPr>
          <p:grpSpPr>
            <a:xfrm>
              <a:off x="1463618" y="1655093"/>
              <a:ext cx="6348742" cy="4248472"/>
              <a:chOff x="1524000" y="1974961"/>
              <a:chExt cx="6096000" cy="4064000"/>
            </a:xfrm>
          </p:grpSpPr>
          <p:graphicFrame>
            <p:nvGraphicFramePr>
              <p:cNvPr id="11" name="Diagramme 10">
                <a:extLst>
                  <a:ext uri="{FF2B5EF4-FFF2-40B4-BE49-F238E27FC236}">
                    <a16:creationId xmlns:a16="http://schemas.microsoft.com/office/drawing/2014/main" id="{13203F39-DD5A-B3DE-E050-5DAC7709DAB3}"/>
                  </a:ext>
                </a:extLst>
              </p:cNvPr>
              <p:cNvGraphicFramePr/>
              <p:nvPr/>
            </p:nvGraphicFramePr>
            <p:xfrm>
              <a:off x="1524000" y="1974961"/>
              <a:ext cx="6096000" cy="4064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  <p:sp>
            <p:nvSpPr>
              <p:cNvPr id="12" name="Triangle isocèle 11">
                <a:extLst>
                  <a:ext uri="{FF2B5EF4-FFF2-40B4-BE49-F238E27FC236}">
                    <a16:creationId xmlns:a16="http://schemas.microsoft.com/office/drawing/2014/main" id="{BC6723A0-2DFC-4A46-86EC-6B280F224AC7}"/>
                  </a:ext>
                </a:extLst>
              </p:cNvPr>
              <p:cNvSpPr/>
              <p:nvPr/>
            </p:nvSpPr>
            <p:spPr>
              <a:xfrm rot="3148404">
                <a:off x="3619860" y="2522916"/>
                <a:ext cx="431712" cy="370278"/>
              </a:xfrm>
              <a:prstGeom prst="triangle">
                <a:avLst/>
              </a:prstGeom>
              <a:solidFill>
                <a:srgbClr val="C6E9E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fr-FR" sz="1350" kern="0">
                  <a:solidFill>
                    <a:prstClr val="white"/>
                  </a:solidFill>
                  <a:latin typeface="Verdana"/>
                </a:endParaRPr>
              </a:p>
            </p:txBody>
          </p:sp>
          <p:sp>
            <p:nvSpPr>
              <p:cNvPr id="13" name="Triangle isocèle 12">
                <a:extLst>
                  <a:ext uri="{FF2B5EF4-FFF2-40B4-BE49-F238E27FC236}">
                    <a16:creationId xmlns:a16="http://schemas.microsoft.com/office/drawing/2014/main" id="{1938E45D-AC33-9500-BFF9-EB7DAAB449CE}"/>
                  </a:ext>
                </a:extLst>
              </p:cNvPr>
              <p:cNvSpPr/>
              <p:nvPr/>
            </p:nvSpPr>
            <p:spPr>
              <a:xfrm rot="18724497">
                <a:off x="5084538" y="2522635"/>
                <a:ext cx="431712" cy="370278"/>
              </a:xfrm>
              <a:prstGeom prst="triangle">
                <a:avLst/>
              </a:prstGeom>
              <a:solidFill>
                <a:srgbClr val="C6E9E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fr-FR" sz="1350" kern="0">
                  <a:solidFill>
                    <a:prstClr val="white"/>
                  </a:solidFill>
                  <a:latin typeface="Verdana"/>
                </a:endParaRPr>
              </a:p>
            </p:txBody>
          </p:sp>
          <p:sp>
            <p:nvSpPr>
              <p:cNvPr id="14" name="Triangle isocèle 13">
                <a:extLst>
                  <a:ext uri="{FF2B5EF4-FFF2-40B4-BE49-F238E27FC236}">
                    <a16:creationId xmlns:a16="http://schemas.microsoft.com/office/drawing/2014/main" id="{BF608C97-D041-5806-F049-EE8AACFD1367}"/>
                  </a:ext>
                </a:extLst>
              </p:cNvPr>
              <p:cNvSpPr/>
              <p:nvPr/>
            </p:nvSpPr>
            <p:spPr>
              <a:xfrm rot="12542457">
                <a:off x="5883212" y="4185763"/>
                <a:ext cx="431712" cy="370278"/>
              </a:xfrm>
              <a:prstGeom prst="triangle">
                <a:avLst/>
              </a:prstGeom>
              <a:solidFill>
                <a:srgbClr val="C6E9E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fr-FR" sz="1350" kern="0">
                  <a:solidFill>
                    <a:prstClr val="white"/>
                  </a:solidFill>
                  <a:latin typeface="Verdana"/>
                </a:endParaRPr>
              </a:p>
            </p:txBody>
          </p:sp>
          <p:sp>
            <p:nvSpPr>
              <p:cNvPr id="16" name="Triangle isocèle 15">
                <a:extLst>
                  <a:ext uri="{FF2B5EF4-FFF2-40B4-BE49-F238E27FC236}">
                    <a16:creationId xmlns:a16="http://schemas.microsoft.com/office/drawing/2014/main" id="{1D4CAA31-E53A-14FB-DCD5-D3C70769DC11}"/>
                  </a:ext>
                </a:extLst>
              </p:cNvPr>
              <p:cNvSpPr/>
              <p:nvPr/>
            </p:nvSpPr>
            <p:spPr>
              <a:xfrm rot="3148404">
                <a:off x="5371477" y="5184484"/>
                <a:ext cx="431712" cy="370278"/>
              </a:xfrm>
              <a:prstGeom prst="triangle">
                <a:avLst/>
              </a:prstGeom>
              <a:solidFill>
                <a:srgbClr val="C6E9E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fr-FR" sz="1350" kern="0">
                  <a:solidFill>
                    <a:prstClr val="white"/>
                  </a:solidFill>
                  <a:latin typeface="Verdana"/>
                </a:endParaRPr>
              </a:p>
            </p:txBody>
          </p:sp>
          <p:sp>
            <p:nvSpPr>
              <p:cNvPr id="17" name="Triangle isocèle 16">
                <a:extLst>
                  <a:ext uri="{FF2B5EF4-FFF2-40B4-BE49-F238E27FC236}">
                    <a16:creationId xmlns:a16="http://schemas.microsoft.com/office/drawing/2014/main" id="{8121FFD0-2B4B-0B49-04C1-A784B3E82994}"/>
                  </a:ext>
                </a:extLst>
              </p:cNvPr>
              <p:cNvSpPr/>
              <p:nvPr/>
            </p:nvSpPr>
            <p:spPr>
              <a:xfrm rot="18724497">
                <a:off x="3341051" y="5184806"/>
                <a:ext cx="431712" cy="370278"/>
              </a:xfrm>
              <a:prstGeom prst="triangle">
                <a:avLst/>
              </a:prstGeom>
              <a:solidFill>
                <a:srgbClr val="C6E9E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fr-FR" sz="1350" kern="0">
                  <a:solidFill>
                    <a:prstClr val="white"/>
                  </a:solidFill>
                  <a:latin typeface="Verdana"/>
                </a:endParaRPr>
              </a:p>
            </p:txBody>
          </p:sp>
          <p:sp>
            <p:nvSpPr>
              <p:cNvPr id="18" name="Triangle isocèle 17">
                <a:extLst>
                  <a:ext uri="{FF2B5EF4-FFF2-40B4-BE49-F238E27FC236}">
                    <a16:creationId xmlns:a16="http://schemas.microsoft.com/office/drawing/2014/main" id="{15A496CA-8552-1C24-0ED2-9A97A00B144C}"/>
                  </a:ext>
                </a:extLst>
              </p:cNvPr>
              <p:cNvSpPr/>
              <p:nvPr/>
            </p:nvSpPr>
            <p:spPr>
              <a:xfrm rot="9268986">
                <a:off x="2796560" y="4252346"/>
                <a:ext cx="431712" cy="370278"/>
              </a:xfrm>
              <a:prstGeom prst="triangle">
                <a:avLst/>
              </a:prstGeom>
              <a:solidFill>
                <a:srgbClr val="C6E9E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fr-FR" sz="1350" kern="0">
                  <a:solidFill>
                    <a:prstClr val="white"/>
                  </a:solidFill>
                  <a:latin typeface="Verdana"/>
                </a:endParaRPr>
              </a:p>
            </p:txBody>
          </p:sp>
        </p:grpSp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5FE96306-2EAE-77BB-D1EB-4231449F34E5}"/>
                </a:ext>
              </a:extLst>
            </p:cNvPr>
            <p:cNvPicPr/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02" t="12519" r="5426" b="12372"/>
            <a:stretch/>
          </p:blipFill>
          <p:spPr bwMode="auto">
            <a:xfrm>
              <a:off x="5827533" y="4378651"/>
              <a:ext cx="1367368" cy="538736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DE70FA5-71D6-81B6-2469-4EF4046672E4}"/>
                </a:ext>
              </a:extLst>
            </p:cNvPr>
            <p:cNvSpPr/>
            <p:nvPr/>
          </p:nvSpPr>
          <p:spPr>
            <a:xfrm>
              <a:off x="1692782" y="4877222"/>
              <a:ext cx="1812012" cy="55820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>
                <a:defRPr/>
              </a:pPr>
              <a:r>
                <a:rPr lang="fr-FR" sz="9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itchFamily="34" charset="0"/>
                </a:rPr>
                <a:t>Porteur du risque prévoyance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7420837-B46F-6CEA-0C3D-8A496E4A8800}"/>
                </a:ext>
              </a:extLst>
            </p:cNvPr>
            <p:cNvSpPr/>
            <p:nvPr/>
          </p:nvSpPr>
          <p:spPr>
            <a:xfrm>
              <a:off x="5698002" y="4935327"/>
              <a:ext cx="1723740" cy="5150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685800"/>
              <a:r>
                <a:rPr lang="fr-FR" sz="900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/>
                </a:rPr>
                <a:t>Conseil et </a:t>
              </a:r>
            </a:p>
            <a:p>
              <a:pPr algn="ctr" defTabSz="685800"/>
              <a:r>
                <a:rPr lang="fr-FR" sz="900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/>
                </a:rPr>
                <a:t>gestionnaire</a:t>
              </a:r>
              <a:endParaRPr lang="fr-FR" sz="9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pic>
        <p:nvPicPr>
          <p:cNvPr id="24" name="Image 23" descr="logo allianz – Recherche Google - Mozilla Firefox">
            <a:extLst>
              <a:ext uri="{FF2B5EF4-FFF2-40B4-BE49-F238E27FC236}">
                <a16:creationId xmlns:a16="http://schemas.microsoft.com/office/drawing/2014/main" id="{B715E8B1-AE43-8994-506D-1784B1A5C86A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839" y="4224884"/>
            <a:ext cx="1071563" cy="328613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99E4ACD2-5BC2-ED5F-1224-6A5F63116869}"/>
              </a:ext>
            </a:extLst>
          </p:cNvPr>
          <p:cNvSpPr txBox="1"/>
          <p:nvPr/>
        </p:nvSpPr>
        <p:spPr>
          <a:xfrm>
            <a:off x="3787010" y="3411436"/>
            <a:ext cx="1580000" cy="6740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333375">
              <a:lnSpc>
                <a:spcPct val="90000"/>
              </a:lnSpc>
              <a:spcBef>
                <a:spcPct val="0"/>
              </a:spcBef>
            </a:pPr>
            <a:r>
              <a:rPr lang="fr-FR" sz="1050" b="1" dirty="0">
                <a:solidFill>
                  <a:sysClr val="windowText" lastClr="000000"/>
                </a:solidFill>
                <a:latin typeface="Verdana"/>
              </a:rPr>
              <a:t>Ensemble des agents des entités membres du groupement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761ECF-EA48-196B-AEDA-B62EFC8393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45246" y="1948807"/>
            <a:ext cx="853508" cy="872732"/>
          </a:xfrm>
          <a:prstGeom prst="rect">
            <a:avLst/>
          </a:prstGeom>
        </p:spPr>
      </p:pic>
      <p:pic>
        <p:nvPicPr>
          <p:cNvPr id="3" name="Image 2" descr="Une image contenant Police, Graphique, graphisme, logo&#10;&#10;Description générée automatiquement">
            <a:extLst>
              <a:ext uri="{FF2B5EF4-FFF2-40B4-BE49-F238E27FC236}">
                <a16:creationId xmlns:a16="http://schemas.microsoft.com/office/drawing/2014/main" id="{1EF55408-0EC8-0294-E01C-FBD13AD10EE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303" y="1273778"/>
            <a:ext cx="1838232" cy="227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076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rganigramme : Délai 1">
            <a:extLst>
              <a:ext uri="{FF2B5EF4-FFF2-40B4-BE49-F238E27FC236}">
                <a16:creationId xmlns:a16="http://schemas.microsoft.com/office/drawing/2014/main" id="{7C4B7816-0666-CB18-5BAA-0A91E7E34ECE}"/>
              </a:ext>
            </a:extLst>
          </p:cNvPr>
          <p:cNvSpPr/>
          <p:nvPr/>
        </p:nvSpPr>
        <p:spPr>
          <a:xfrm rot="10800000" flipV="1">
            <a:off x="4325553" y="857250"/>
            <a:ext cx="4818447" cy="5143500"/>
          </a:xfrm>
          <a:prstGeom prst="flowChartDelay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 dirty="0">
              <a:solidFill>
                <a:srgbClr val="FFFFFF"/>
              </a:solidFill>
              <a:latin typeface="Verdana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DE15EABD-D073-342F-74D4-185A86D8E2B3}"/>
              </a:ext>
            </a:extLst>
          </p:cNvPr>
          <p:cNvGrpSpPr/>
          <p:nvPr/>
        </p:nvGrpSpPr>
        <p:grpSpPr>
          <a:xfrm>
            <a:off x="0" y="857250"/>
            <a:ext cx="9144000" cy="5143500"/>
            <a:chOff x="0" y="0"/>
            <a:chExt cx="12192000" cy="6858000"/>
          </a:xfrm>
        </p:grpSpPr>
        <p:pic>
          <p:nvPicPr>
            <p:cNvPr id="4" name="Graphique 3">
              <a:extLst>
                <a:ext uri="{FF2B5EF4-FFF2-40B4-BE49-F238E27FC236}">
                  <a16:creationId xmlns:a16="http://schemas.microsoft.com/office/drawing/2014/main" id="{423572BF-228C-4339-B470-F77F16A0F0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0" y="0"/>
              <a:ext cx="7910152" cy="6858000"/>
            </a:xfrm>
            <a:prstGeom prst="rect">
              <a:avLst/>
            </a:prstGeom>
          </p:spPr>
        </p:pic>
        <p:sp>
          <p:nvSpPr>
            <p:cNvPr id="5" name="Triangle rectangle 4">
              <a:extLst>
                <a:ext uri="{FF2B5EF4-FFF2-40B4-BE49-F238E27FC236}">
                  <a16:creationId xmlns:a16="http://schemas.microsoft.com/office/drawing/2014/main" id="{0CC2B1CB-C9EB-C651-A8F2-D0AD0A24500D}"/>
                </a:ext>
              </a:extLst>
            </p:cNvPr>
            <p:cNvSpPr/>
            <p:nvPr/>
          </p:nvSpPr>
          <p:spPr>
            <a:xfrm flipH="1">
              <a:off x="10632504" y="5921896"/>
              <a:ext cx="1559496" cy="936104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1350" dirty="0">
                <a:solidFill>
                  <a:srgbClr val="FFFFFF"/>
                </a:solidFill>
                <a:latin typeface="Verdana"/>
              </a:endParaRPr>
            </a:p>
          </p:txBody>
        </p:sp>
      </p:grpSp>
      <p:sp>
        <p:nvSpPr>
          <p:cNvPr id="6" name="Titre 1">
            <a:extLst>
              <a:ext uri="{FF2B5EF4-FFF2-40B4-BE49-F238E27FC236}">
                <a16:creationId xmlns:a16="http://schemas.microsoft.com/office/drawing/2014/main" id="{A6370785-0C65-CAE0-1787-98C87570368E}"/>
              </a:ext>
            </a:extLst>
          </p:cNvPr>
          <p:cNvSpPr txBox="1">
            <a:spLocks/>
          </p:cNvSpPr>
          <p:nvPr/>
        </p:nvSpPr>
        <p:spPr>
          <a:xfrm>
            <a:off x="1" y="3076495"/>
            <a:ext cx="4193957" cy="1107996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 eaLnBrk="0" hangingPunct="0">
              <a:spcAft>
                <a:spcPts val="900"/>
              </a:spcAft>
            </a:pPr>
            <a:r>
              <a:rPr lang="fr-FR" sz="2175" cap="all" dirty="0">
                <a:solidFill>
                  <a:srgbClr val="717C7D"/>
                </a:solidFill>
                <a:latin typeface="Verdana" pitchFamily="34" charset="0"/>
              </a:rPr>
              <a:t>La convention de participation</a:t>
            </a:r>
            <a:br>
              <a:rPr lang="fr-FR" sz="2250" dirty="0">
                <a:solidFill>
                  <a:srgbClr val="717C7D"/>
                </a:solidFill>
                <a:latin typeface="Verdana" pitchFamily="34" charset="0"/>
              </a:rPr>
            </a:br>
            <a:r>
              <a:rPr lang="fr-FR" sz="2250" b="1" dirty="0">
                <a:solidFill>
                  <a:srgbClr val="717C7D"/>
                </a:solidFill>
                <a:latin typeface="Verdana" pitchFamily="34" charset="0"/>
              </a:rPr>
              <a:t>PRÉVOYANCE</a:t>
            </a:r>
          </a:p>
        </p:txBody>
      </p:sp>
      <p:pic>
        <p:nvPicPr>
          <p:cNvPr id="7" name="Image 6" descr="Une image contenant Police, Graphique, graphisme, logo&#10;&#10;Description générée automatiquement">
            <a:extLst>
              <a:ext uri="{FF2B5EF4-FFF2-40B4-BE49-F238E27FC236}">
                <a16:creationId xmlns:a16="http://schemas.microsoft.com/office/drawing/2014/main" id="{3E4A71B7-556C-D164-0BD3-3A4736AAE9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303" y="1273778"/>
            <a:ext cx="1838232" cy="227537"/>
          </a:xfrm>
          <a:prstGeom prst="rect">
            <a:avLst/>
          </a:prstGeom>
        </p:spPr>
      </p:pic>
      <p:pic>
        <p:nvPicPr>
          <p:cNvPr id="8" name="Graphique 7">
            <a:extLst>
              <a:ext uri="{FF2B5EF4-FFF2-40B4-BE49-F238E27FC236}">
                <a16:creationId xmlns:a16="http://schemas.microsoft.com/office/drawing/2014/main" id="{E458EFED-B4AD-77A7-26B4-52E33B1CD6B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" t="8579" r="61343" b="5060"/>
          <a:stretch/>
        </p:blipFill>
        <p:spPr>
          <a:xfrm>
            <a:off x="3923929" y="857250"/>
            <a:ext cx="5220072" cy="5143500"/>
          </a:xfrm>
          <a:prstGeom prst="rect">
            <a:avLst/>
          </a:prstGeom>
          <a:effectLst/>
        </p:spPr>
      </p:pic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1F9AC798-FBC4-43AF-F4FD-FA9C7E807C23}"/>
              </a:ext>
            </a:extLst>
          </p:cNvPr>
          <p:cNvSpPr txBox="1">
            <a:spLocks/>
          </p:cNvSpPr>
          <p:nvPr/>
        </p:nvSpPr>
        <p:spPr>
          <a:xfrm>
            <a:off x="396875" y="562451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fld id="{34727D3F-49AC-415B-9F7E-3AD564CCB5B3}" type="slidenum">
              <a:rPr lang="fr-FR" sz="75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 defTabSz="685800"/>
              <a:t>4</a:t>
            </a:fld>
            <a:endParaRPr lang="fr-FR" sz="900" dirty="0">
              <a:solidFill>
                <a:srgbClr val="717C7D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648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Police, Graphique, graphisme, logo&#10;&#10;Description générée automatiquement">
            <a:extLst>
              <a:ext uri="{FF2B5EF4-FFF2-40B4-BE49-F238E27FC236}">
                <a16:creationId xmlns:a16="http://schemas.microsoft.com/office/drawing/2014/main" id="{6B17F1D5-B579-40CF-9EEB-4FE5031389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303" y="1273778"/>
            <a:ext cx="1838232" cy="227537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C0B151FF-C1D4-222E-E5D3-06BF34BE32D4}"/>
              </a:ext>
            </a:extLst>
          </p:cNvPr>
          <p:cNvSpPr txBox="1">
            <a:spLocks/>
          </p:cNvSpPr>
          <p:nvPr/>
        </p:nvSpPr>
        <p:spPr>
          <a:xfrm>
            <a:off x="386954" y="3121224"/>
            <a:ext cx="4563090" cy="34624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lvl="1" indent="-216000" algn="ctr" defTabSz="685800" eaLnBrk="0" hangingPunct="0">
              <a:spcAft>
                <a:spcPts val="300"/>
              </a:spcAft>
              <a:buSzPct val="100000"/>
              <a:buFont typeface="+mj-lt"/>
              <a:buAutoNum type="arabicPeriod"/>
              <a:defRPr/>
            </a:pPr>
            <a:r>
              <a:rPr lang="fr-FR" sz="1650" cap="all" dirty="0">
                <a:solidFill>
                  <a:srgbClr val="717C7D"/>
                </a:solidFill>
                <a:latin typeface="Verdana" pitchFamily="34" charset="0"/>
              </a:rPr>
              <a:t> PRÉSENTATION DES GARANTIES</a:t>
            </a:r>
          </a:p>
        </p:txBody>
      </p:sp>
      <p:pic>
        <p:nvPicPr>
          <p:cNvPr id="8" name="Image 7" descr="Une image contenant personne, habits, ordinateur portable, intérieur&#10;&#10;Description générée automatiquement">
            <a:extLst>
              <a:ext uri="{FF2B5EF4-FFF2-40B4-BE49-F238E27FC236}">
                <a16:creationId xmlns:a16="http://schemas.microsoft.com/office/drawing/2014/main" id="{CB58FA8E-1E83-7B50-9226-0F90C824655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0043" y="857250"/>
            <a:ext cx="419395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138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DBD79F4D-2A9D-7520-E1CD-89218C1AFAD2}"/>
              </a:ext>
            </a:extLst>
          </p:cNvPr>
          <p:cNvGrpSpPr/>
          <p:nvPr/>
        </p:nvGrpSpPr>
        <p:grpSpPr>
          <a:xfrm>
            <a:off x="859305" y="4149574"/>
            <a:ext cx="1686627" cy="1166677"/>
            <a:chOff x="539553" y="913938"/>
            <a:chExt cx="2248836" cy="1555569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51C13F3B-4E2A-8D55-6D38-9DAFF4B9475F}"/>
                </a:ext>
              </a:extLst>
            </p:cNvPr>
            <p:cNvSpPr txBox="1"/>
            <p:nvPr/>
          </p:nvSpPr>
          <p:spPr>
            <a:xfrm>
              <a:off x="539553" y="913938"/>
              <a:ext cx="2244080" cy="553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1" indent="-189000" defTabSz="685800">
                <a:spcAft>
                  <a:spcPts val="900"/>
                </a:spcAft>
                <a:buClr>
                  <a:srgbClr val="E30613"/>
                </a:buClr>
                <a:buFont typeface="Wingdings" panose="05000000000000000000" pitchFamily="2" charset="2"/>
                <a:buChar char="è"/>
              </a:pPr>
              <a:r>
                <a:rPr lang="fr-FR" sz="1050" b="1" dirty="0">
                  <a:solidFill>
                    <a:srgbClr val="717C7D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Maladie ordinaire</a:t>
              </a:r>
            </a:p>
          </p:txBody>
        </p:sp>
        <p:pic>
          <p:nvPicPr>
            <p:cNvPr id="7" name="Graphique 6">
              <a:extLst>
                <a:ext uri="{FF2B5EF4-FFF2-40B4-BE49-F238E27FC236}">
                  <a16:creationId xmlns:a16="http://schemas.microsoft.com/office/drawing/2014/main" id="{35550232-F669-43B2-021B-5661E2F4B9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6511" y="1292638"/>
              <a:ext cx="576000" cy="576000"/>
            </a:xfrm>
            <a:prstGeom prst="rect">
              <a:avLst/>
            </a:prstGeom>
          </p:spPr>
        </p:pic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75BB1257-E0A3-0DBA-5A65-93DD76E685A3}"/>
                </a:ext>
              </a:extLst>
            </p:cNvPr>
            <p:cNvSpPr txBox="1"/>
            <p:nvPr/>
          </p:nvSpPr>
          <p:spPr>
            <a:xfrm>
              <a:off x="552860" y="1884731"/>
              <a:ext cx="1083305" cy="5847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85800"/>
              <a:r>
                <a:rPr lang="fr-FR" sz="750" dirty="0">
                  <a:solidFill>
                    <a:srgbClr val="717C7D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3 mois à plein traitement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BF511502-A2D8-BED4-3974-D2D40A8AE963}"/>
                </a:ext>
              </a:extLst>
            </p:cNvPr>
            <p:cNvSpPr txBox="1"/>
            <p:nvPr/>
          </p:nvSpPr>
          <p:spPr>
            <a:xfrm>
              <a:off x="1636261" y="1884731"/>
              <a:ext cx="1152128" cy="5847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85800"/>
              <a:r>
                <a:rPr lang="fr-FR" sz="750" dirty="0">
                  <a:solidFill>
                    <a:srgbClr val="717C7D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9 mois à demi-traitement</a:t>
              </a: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F75F6D9-308C-8E46-99A5-D01C734BDE65}"/>
                </a:ext>
              </a:extLst>
            </p:cNvPr>
            <p:cNvGrpSpPr/>
            <p:nvPr/>
          </p:nvGrpSpPr>
          <p:grpSpPr>
            <a:xfrm>
              <a:off x="1892645" y="1297118"/>
              <a:ext cx="639360" cy="576000"/>
              <a:chOff x="1892645" y="1297118"/>
              <a:chExt cx="639360" cy="576000"/>
            </a:xfrm>
          </p:grpSpPr>
          <p:pic>
            <p:nvPicPr>
              <p:cNvPr id="11" name="Graphique 10">
                <a:extLst>
                  <a:ext uri="{FF2B5EF4-FFF2-40B4-BE49-F238E27FC236}">
                    <a16:creationId xmlns:a16="http://schemas.microsoft.com/office/drawing/2014/main" id="{2D130237-74F7-8264-EE21-E000D656C6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892645" y="1297118"/>
                <a:ext cx="639360" cy="576000"/>
              </a:xfrm>
              <a:prstGeom prst="rect">
                <a:avLst/>
              </a:prstGeom>
            </p:spPr>
          </p:pic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3C63C413-2916-2F99-6106-84C3A637F4E2}"/>
                  </a:ext>
                </a:extLst>
              </p:cNvPr>
              <p:cNvCxnSpPr>
                <a:stCxn id="11" idx="1"/>
                <a:endCxn id="11" idx="3"/>
              </p:cNvCxnSpPr>
              <p:nvPr/>
            </p:nvCxnSpPr>
            <p:spPr>
              <a:xfrm>
                <a:off x="1892645" y="1585118"/>
                <a:ext cx="639360" cy="0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71DB82A-A613-23EA-12EB-C67B2FFFA8D0}"/>
              </a:ext>
            </a:extLst>
          </p:cNvPr>
          <p:cNvGrpSpPr/>
          <p:nvPr/>
        </p:nvGrpSpPr>
        <p:grpSpPr>
          <a:xfrm>
            <a:off x="3180512" y="4176148"/>
            <a:ext cx="5907805" cy="1113165"/>
            <a:chOff x="539551" y="2764040"/>
            <a:chExt cx="7877073" cy="14842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9F5E9716-EC3D-F136-5BA4-B722D1607A2B}"/>
                </a:ext>
              </a:extLst>
            </p:cNvPr>
            <p:cNvSpPr txBox="1"/>
            <p:nvPr/>
          </p:nvSpPr>
          <p:spPr>
            <a:xfrm>
              <a:off x="539551" y="2764040"/>
              <a:ext cx="7877073" cy="3385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fr-FR"/>
              </a:defPPr>
              <a:lvl2pPr marL="285750" lvl="1" indent="-285750" algn="ctr">
                <a:spcAft>
                  <a:spcPts val="1200"/>
                </a:spcAft>
                <a:buClr>
                  <a:schemeClr val="accent1"/>
                </a:buClr>
                <a:buFont typeface="Wingdings" panose="05000000000000000000" pitchFamily="2" charset="2"/>
                <a:buChar char="è"/>
                <a:defRPr sz="1500" b="1">
                  <a:solidFill>
                    <a:schemeClr val="tx2">
                      <a:lumMod val="7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defRPr>
              </a:lvl2pPr>
            </a:lstStyle>
            <a:p>
              <a:pPr marL="189000" lvl="1" indent="-189000" algn="l" defTabSz="685800">
                <a:spcAft>
                  <a:spcPts val="900"/>
                </a:spcAft>
                <a:buClr>
                  <a:srgbClr val="E30613"/>
                </a:buClr>
              </a:pPr>
              <a:r>
                <a:rPr lang="fr-FR" sz="1050" dirty="0">
                  <a:solidFill>
                    <a:srgbClr val="717C7D"/>
                  </a:solidFill>
                </a:rPr>
                <a:t>Longue/Grave maladie</a:t>
              </a:r>
              <a:endParaRPr lang="fr-FR" sz="675" b="0" dirty="0">
                <a:solidFill>
                  <a:srgbClr val="717C7D"/>
                </a:solidFill>
              </a:endParaRPr>
            </a:p>
          </p:txBody>
        </p:sp>
        <p:pic>
          <p:nvPicPr>
            <p:cNvPr id="15" name="Graphique 14">
              <a:extLst>
                <a:ext uri="{FF2B5EF4-FFF2-40B4-BE49-F238E27FC236}">
                  <a16:creationId xmlns:a16="http://schemas.microsoft.com/office/drawing/2014/main" id="{B21D2C9D-0D5A-4719-5AFD-581F6ADD81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25842" y="3225281"/>
              <a:ext cx="576000" cy="576000"/>
            </a:xfrm>
            <a:prstGeom prst="rect">
              <a:avLst/>
            </a:prstGeom>
          </p:spPr>
        </p:pic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73602C1A-3120-E50B-0C5B-5836F8EE6047}"/>
                </a:ext>
              </a:extLst>
            </p:cNvPr>
            <p:cNvSpPr txBox="1"/>
            <p:nvPr/>
          </p:nvSpPr>
          <p:spPr>
            <a:xfrm>
              <a:off x="1072190" y="3817374"/>
              <a:ext cx="1083305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85800"/>
              <a:r>
                <a:rPr lang="fr-FR" sz="750" dirty="0">
                  <a:solidFill>
                    <a:srgbClr val="717C7D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 an à plein traitement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5556F0D7-6FAD-F8AC-997B-9BB407C9797B}"/>
                </a:ext>
              </a:extLst>
            </p:cNvPr>
            <p:cNvSpPr txBox="1"/>
            <p:nvPr/>
          </p:nvSpPr>
          <p:spPr>
            <a:xfrm>
              <a:off x="2122562" y="3808278"/>
              <a:ext cx="1152128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85800"/>
              <a:r>
                <a:rPr lang="fr-FR" sz="750" dirty="0">
                  <a:solidFill>
                    <a:srgbClr val="717C7D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 ans à demi-traitement</a:t>
              </a:r>
            </a:p>
          </p:txBody>
        </p:sp>
        <p:grpSp>
          <p:nvGrpSpPr>
            <p:cNvPr id="18" name="Groupe 17">
              <a:extLst>
                <a:ext uri="{FF2B5EF4-FFF2-40B4-BE49-F238E27FC236}">
                  <a16:creationId xmlns:a16="http://schemas.microsoft.com/office/drawing/2014/main" id="{E115D5CD-7056-709E-FAC4-A7DF0FBB7991}"/>
                </a:ext>
              </a:extLst>
            </p:cNvPr>
            <p:cNvGrpSpPr/>
            <p:nvPr/>
          </p:nvGrpSpPr>
          <p:grpSpPr>
            <a:xfrm>
              <a:off x="2378945" y="3220665"/>
              <a:ext cx="655284" cy="576000"/>
              <a:chOff x="2378945" y="3220665"/>
              <a:chExt cx="655284" cy="576000"/>
            </a:xfrm>
          </p:grpSpPr>
          <p:pic>
            <p:nvPicPr>
              <p:cNvPr id="19" name="Graphique 18">
                <a:extLst>
                  <a:ext uri="{FF2B5EF4-FFF2-40B4-BE49-F238E27FC236}">
                    <a16:creationId xmlns:a16="http://schemas.microsoft.com/office/drawing/2014/main" id="{0CE6FBD3-F815-2DDD-ABC0-DCF37C8032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2378945" y="3220665"/>
                <a:ext cx="639360" cy="576000"/>
              </a:xfrm>
              <a:prstGeom prst="rect">
                <a:avLst/>
              </a:prstGeom>
            </p:spPr>
          </p:pic>
          <p:cxnSp>
            <p:nvCxnSpPr>
              <p:cNvPr id="20" name="Connecteur droit 19">
                <a:extLst>
                  <a:ext uri="{FF2B5EF4-FFF2-40B4-BE49-F238E27FC236}">
                    <a16:creationId xmlns:a16="http://schemas.microsoft.com/office/drawing/2014/main" id="{B5F01DBD-97BD-9E48-377B-9B52FE35E197}"/>
                  </a:ext>
                </a:extLst>
              </p:cNvPr>
              <p:cNvCxnSpPr/>
              <p:nvPr/>
            </p:nvCxnSpPr>
            <p:spPr>
              <a:xfrm>
                <a:off x="2394869" y="3515412"/>
                <a:ext cx="639360" cy="0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B6B8C2B4-5111-9A65-1BDE-D43646A09A28}"/>
              </a:ext>
            </a:extLst>
          </p:cNvPr>
          <p:cNvGrpSpPr/>
          <p:nvPr/>
        </p:nvGrpSpPr>
        <p:grpSpPr>
          <a:xfrm>
            <a:off x="6019643" y="4177820"/>
            <a:ext cx="2160240" cy="1121324"/>
            <a:chOff x="539553" y="4758665"/>
            <a:chExt cx="2880320" cy="1495098"/>
          </a:xfrm>
        </p:grpSpPr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3BBF57FE-B1E0-19E7-B4FB-5E5551E6AD02}"/>
                </a:ext>
              </a:extLst>
            </p:cNvPr>
            <p:cNvSpPr txBox="1"/>
            <p:nvPr/>
          </p:nvSpPr>
          <p:spPr>
            <a:xfrm>
              <a:off x="539553" y="4758665"/>
              <a:ext cx="2880320" cy="6155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fr-FR"/>
              </a:defPPr>
              <a:lvl2pPr marL="285750" lvl="1" indent="-285750" algn="ctr">
                <a:spcAft>
                  <a:spcPts val="1200"/>
                </a:spcAft>
                <a:buClr>
                  <a:schemeClr val="accent1"/>
                </a:buClr>
                <a:buFont typeface="Wingdings" panose="05000000000000000000" pitchFamily="2" charset="2"/>
                <a:buChar char="è"/>
                <a:defRPr sz="1500" b="1">
                  <a:solidFill>
                    <a:schemeClr val="tx2">
                      <a:lumMod val="7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defRPr>
              </a:lvl2pPr>
            </a:lstStyle>
            <a:p>
              <a:pPr marL="189000" lvl="1" indent="-189000" algn="l" defTabSz="685800">
                <a:spcAft>
                  <a:spcPts val="900"/>
                </a:spcAft>
                <a:buClr>
                  <a:srgbClr val="E30613"/>
                </a:buClr>
              </a:pPr>
              <a:r>
                <a:rPr lang="fr-FR" sz="1050" dirty="0">
                  <a:solidFill>
                    <a:srgbClr val="717C7D"/>
                  </a:solidFill>
                </a:rPr>
                <a:t>Longue durée </a:t>
              </a:r>
              <a:br>
                <a:rPr lang="fr-FR" sz="1050" dirty="0">
                  <a:solidFill>
                    <a:srgbClr val="717C7D"/>
                  </a:solidFill>
                </a:rPr>
              </a:br>
              <a:r>
                <a:rPr lang="fr-FR" sz="675" b="0" dirty="0">
                  <a:solidFill>
                    <a:srgbClr val="717C7D"/>
                  </a:solidFill>
                </a:rPr>
                <a:t>(reconnue pour 5 groupes de pathologies)</a:t>
              </a:r>
              <a:endParaRPr lang="fr-FR" sz="1125" b="0" dirty="0">
                <a:solidFill>
                  <a:srgbClr val="717C7D"/>
                </a:solidFill>
              </a:endParaRPr>
            </a:p>
          </p:txBody>
        </p:sp>
        <p:pic>
          <p:nvPicPr>
            <p:cNvPr id="23" name="Graphique 22">
              <a:extLst>
                <a:ext uri="{FF2B5EF4-FFF2-40B4-BE49-F238E27FC236}">
                  <a16:creationId xmlns:a16="http://schemas.microsoft.com/office/drawing/2014/main" id="{4F723BF9-0F0C-6D9F-2EFC-05F87D6A2B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62588" y="5230783"/>
              <a:ext cx="576000" cy="576000"/>
            </a:xfrm>
            <a:prstGeom prst="rect">
              <a:avLst/>
            </a:prstGeom>
          </p:spPr>
        </p:pic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4CE953A2-3852-CECD-AAB1-1988AC489A65}"/>
                </a:ext>
              </a:extLst>
            </p:cNvPr>
            <p:cNvSpPr txBox="1"/>
            <p:nvPr/>
          </p:nvSpPr>
          <p:spPr>
            <a:xfrm>
              <a:off x="808936" y="5822876"/>
              <a:ext cx="1083305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85800"/>
              <a:r>
                <a:rPr lang="fr-FR" sz="750" dirty="0">
                  <a:solidFill>
                    <a:srgbClr val="717C7D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3 ans à plein traitement</a:t>
              </a:r>
            </a:p>
          </p:txBody>
        </p:sp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250A3212-C58C-CB06-EC19-2C3DF8F3E8E0}"/>
                </a:ext>
              </a:extLst>
            </p:cNvPr>
            <p:cNvSpPr txBox="1"/>
            <p:nvPr/>
          </p:nvSpPr>
          <p:spPr>
            <a:xfrm>
              <a:off x="1892338" y="5822877"/>
              <a:ext cx="1152128" cy="430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85800"/>
              <a:r>
                <a:rPr lang="fr-FR" sz="750" dirty="0">
                  <a:solidFill>
                    <a:srgbClr val="717C7D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2 ans à demi-traitement</a:t>
              </a:r>
            </a:p>
          </p:txBody>
        </p:sp>
        <p:grpSp>
          <p:nvGrpSpPr>
            <p:cNvPr id="26" name="Groupe 25">
              <a:extLst>
                <a:ext uri="{FF2B5EF4-FFF2-40B4-BE49-F238E27FC236}">
                  <a16:creationId xmlns:a16="http://schemas.microsoft.com/office/drawing/2014/main" id="{66FE3C51-DC3B-0E85-E713-4B01F9F097B3}"/>
                </a:ext>
              </a:extLst>
            </p:cNvPr>
            <p:cNvGrpSpPr/>
            <p:nvPr/>
          </p:nvGrpSpPr>
          <p:grpSpPr>
            <a:xfrm>
              <a:off x="2148722" y="5235263"/>
              <a:ext cx="639360" cy="576000"/>
              <a:chOff x="2148722" y="5235263"/>
              <a:chExt cx="639360" cy="576000"/>
            </a:xfrm>
          </p:grpSpPr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982DE7DE-4A81-4AD9-321D-F5DA650E02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2148722" y="5235263"/>
                <a:ext cx="639360" cy="576000"/>
              </a:xfrm>
              <a:prstGeom prst="rect">
                <a:avLst/>
              </a:prstGeom>
            </p:spPr>
          </p:pic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AC751D09-A75E-3D78-97E9-40AC1FB304C0}"/>
                  </a:ext>
                </a:extLst>
              </p:cNvPr>
              <p:cNvCxnSpPr/>
              <p:nvPr/>
            </p:nvCxnSpPr>
            <p:spPr>
              <a:xfrm>
                <a:off x="2148722" y="5518820"/>
                <a:ext cx="639360" cy="0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FDF726CD-0769-CDE3-3CDB-625935DF5C5B}"/>
              </a:ext>
            </a:extLst>
          </p:cNvPr>
          <p:cNvSpPr/>
          <p:nvPr/>
        </p:nvSpPr>
        <p:spPr>
          <a:xfrm>
            <a:off x="316065" y="1066398"/>
            <a:ext cx="6322219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685800" eaLnBrk="0" hangingPunct="0">
              <a:defRPr/>
            </a:pPr>
            <a:r>
              <a:rPr lang="fr-FR" sz="1350" b="1" cap="small" dirty="0">
                <a:solidFill>
                  <a:srgbClr val="E3061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LA PRÉVOYANCE COMPLÉMENTAIRE DES AGENTS</a:t>
            </a:r>
          </a:p>
          <a:p>
            <a:pPr defTabSz="685800" eaLnBrk="0" hangingPunct="0">
              <a:defRPr/>
            </a:pPr>
            <a:r>
              <a:rPr lang="fr-FR" sz="1350" cap="small" dirty="0">
                <a:solidFill>
                  <a:srgbClr val="E3061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 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5BCEBF2-34BD-FC29-3A79-57E8B72BED3A}"/>
              </a:ext>
            </a:extLst>
          </p:cNvPr>
          <p:cNvSpPr/>
          <p:nvPr/>
        </p:nvSpPr>
        <p:spPr>
          <a:xfrm>
            <a:off x="2909260" y="2395146"/>
            <a:ext cx="4697254" cy="551611"/>
          </a:xfrm>
          <a:prstGeom prst="rect">
            <a:avLst/>
          </a:prstGeom>
          <a:solidFill>
            <a:srgbClr val="91D6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fr-FR" sz="75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prévoyance complète le demi-traitement</a:t>
            </a:r>
            <a:endParaRPr lang="fr-FR" sz="75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1A2BEE3-D065-123E-801A-D61501962607}"/>
              </a:ext>
            </a:extLst>
          </p:cNvPr>
          <p:cNvSpPr/>
          <p:nvPr/>
        </p:nvSpPr>
        <p:spPr>
          <a:xfrm>
            <a:off x="1431116" y="2222872"/>
            <a:ext cx="1478146" cy="1379696"/>
          </a:xfrm>
          <a:prstGeom prst="rect">
            <a:avLst/>
          </a:prstGeom>
          <a:solidFill>
            <a:srgbClr val="9AE0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fr-FR" sz="75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Maintien plein traitement par l’employeur</a:t>
            </a:r>
            <a:endParaRPr lang="fr-FR" sz="788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60" name="Groupe 59">
            <a:extLst>
              <a:ext uri="{FF2B5EF4-FFF2-40B4-BE49-F238E27FC236}">
                <a16:creationId xmlns:a16="http://schemas.microsoft.com/office/drawing/2014/main" id="{9FCF26B8-CB51-B0EE-4513-0A6D5ED0CBEC}"/>
              </a:ext>
            </a:extLst>
          </p:cNvPr>
          <p:cNvGrpSpPr/>
          <p:nvPr/>
        </p:nvGrpSpPr>
        <p:grpSpPr>
          <a:xfrm>
            <a:off x="520628" y="1761811"/>
            <a:ext cx="7679308" cy="1886073"/>
            <a:chOff x="694170" y="1206081"/>
            <a:chExt cx="10239078" cy="2514764"/>
          </a:xfrm>
        </p:grpSpPr>
        <p:grpSp>
          <p:nvGrpSpPr>
            <p:cNvPr id="59" name="Groupe 58">
              <a:extLst>
                <a:ext uri="{FF2B5EF4-FFF2-40B4-BE49-F238E27FC236}">
                  <a16:creationId xmlns:a16="http://schemas.microsoft.com/office/drawing/2014/main" id="{03FAD73C-D6CA-467B-03AC-92BEE253F559}"/>
                </a:ext>
              </a:extLst>
            </p:cNvPr>
            <p:cNvGrpSpPr/>
            <p:nvPr/>
          </p:nvGrpSpPr>
          <p:grpSpPr>
            <a:xfrm>
              <a:off x="694170" y="1206081"/>
              <a:ext cx="9685666" cy="2489919"/>
              <a:chOff x="694170" y="1206081"/>
              <a:chExt cx="9685666" cy="2489919"/>
            </a:xfrm>
          </p:grpSpPr>
          <p:grpSp>
            <p:nvGrpSpPr>
              <p:cNvPr id="46" name="Groupe 45">
                <a:extLst>
                  <a:ext uri="{FF2B5EF4-FFF2-40B4-BE49-F238E27FC236}">
                    <a16:creationId xmlns:a16="http://schemas.microsoft.com/office/drawing/2014/main" id="{2564B55A-251B-5D50-5E08-129BA2172C52}"/>
                  </a:ext>
                </a:extLst>
              </p:cNvPr>
              <p:cNvGrpSpPr/>
              <p:nvPr/>
            </p:nvGrpSpPr>
            <p:grpSpPr>
              <a:xfrm>
                <a:off x="1879950" y="1466306"/>
                <a:ext cx="8499886" cy="2229694"/>
                <a:chOff x="1879950" y="1466306"/>
                <a:chExt cx="8499886" cy="2229694"/>
              </a:xfrm>
            </p:grpSpPr>
            <p:cxnSp>
              <p:nvCxnSpPr>
                <p:cNvPr id="39" name="Connecteur droit avec flèche 38">
                  <a:extLst>
                    <a:ext uri="{FF2B5EF4-FFF2-40B4-BE49-F238E27FC236}">
                      <a16:creationId xmlns:a16="http://schemas.microsoft.com/office/drawing/2014/main" id="{EC65BDD6-DC5A-FB2E-14A5-BBD57988A710}"/>
                    </a:ext>
                  </a:extLst>
                </p:cNvPr>
                <p:cNvCxnSpPr/>
                <p:nvPr/>
              </p:nvCxnSpPr>
              <p:spPr>
                <a:xfrm flipV="1">
                  <a:off x="1892871" y="1466306"/>
                  <a:ext cx="0" cy="2229694"/>
                </a:xfrm>
                <a:prstGeom prst="straightConnector1">
                  <a:avLst/>
                </a:prstGeom>
                <a:ln w="25400">
                  <a:solidFill>
                    <a:srgbClr val="00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Connecteur droit avec flèche 39">
                  <a:extLst>
                    <a:ext uri="{FF2B5EF4-FFF2-40B4-BE49-F238E27FC236}">
                      <a16:creationId xmlns:a16="http://schemas.microsoft.com/office/drawing/2014/main" id="{A97DCFB1-D412-ADBE-52FF-A850752D6D88}"/>
                    </a:ext>
                  </a:extLst>
                </p:cNvPr>
                <p:cNvCxnSpPr/>
                <p:nvPr/>
              </p:nvCxnSpPr>
              <p:spPr>
                <a:xfrm>
                  <a:off x="1879950" y="3660423"/>
                  <a:ext cx="8499886" cy="0"/>
                </a:xfrm>
                <a:prstGeom prst="straightConnector1">
                  <a:avLst/>
                </a:prstGeom>
                <a:ln w="25400">
                  <a:solidFill>
                    <a:srgbClr val="00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ACCD2109-329B-2B3B-9B9C-32CD71302F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4170" y="1206081"/>
                <a:ext cx="3608382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/>
              <a:p>
                <a:pPr algn="just" defTabSz="685800">
                  <a:spcBef>
                    <a:spcPct val="0"/>
                  </a:spcBef>
                </a:pPr>
                <a:r>
                  <a:rPr lang="fr-FR" sz="750" b="1" dirty="0">
                    <a:solidFill>
                      <a:srgbClr val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Pourcentage de la r</a:t>
                </a:r>
                <a:r>
                  <a:rPr lang="fr-FR" sz="750" b="1" dirty="0">
                    <a:solidFill>
                      <a:srgbClr val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itchFamily="34" charset="0"/>
                  </a:rPr>
                  <a:t>émunération </a:t>
                </a:r>
                <a:r>
                  <a:rPr lang="fr-FR" sz="750" b="1" dirty="0">
                    <a:solidFill>
                      <a:srgbClr val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nette</a:t>
                </a:r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D55A88EB-E7E1-3A4F-F1F4-845214F05B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86046" y="1801328"/>
                <a:ext cx="395936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/>
              <a:p>
                <a:pPr defTabSz="685800">
                  <a:spcBef>
                    <a:spcPct val="0"/>
                  </a:spcBef>
                </a:pPr>
                <a:r>
                  <a:rPr lang="fr-FR" sz="600" b="1" dirty="0">
                    <a:solidFill>
                      <a:srgbClr val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100 %</a:t>
                </a:r>
                <a:endParaRPr lang="fr-FR" sz="600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</p:grp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554330AF-0D55-D263-D9AA-0236F652E1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54484" y="3566957"/>
              <a:ext cx="478764" cy="153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85800">
                <a:spcBef>
                  <a:spcPct val="0"/>
                </a:spcBef>
              </a:pPr>
              <a:r>
                <a:rPr lang="fr-FR" sz="750" b="1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 Durée</a:t>
              </a:r>
              <a:endParaRPr lang="fr-FR" sz="75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5D076CDB-8846-2BC2-15D6-D53C05B41013}"/>
              </a:ext>
            </a:extLst>
          </p:cNvPr>
          <p:cNvGrpSpPr/>
          <p:nvPr/>
        </p:nvGrpSpPr>
        <p:grpSpPr>
          <a:xfrm>
            <a:off x="981748" y="2871551"/>
            <a:ext cx="420524" cy="92333"/>
            <a:chOff x="342497" y="3848591"/>
            <a:chExt cx="560698" cy="123110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A0D8D60-4760-FF9C-E693-FDCA501339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497" y="3848591"/>
              <a:ext cx="309914" cy="123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85800">
                <a:spcBef>
                  <a:spcPct val="0"/>
                </a:spcBef>
              </a:pPr>
              <a:r>
                <a:rPr lang="fr-FR" sz="600" b="1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50 %</a:t>
              </a:r>
              <a:endParaRPr lang="fr-FR" sz="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cxnSp>
          <p:nvCxnSpPr>
            <p:cNvPr id="35" name="Connecteur droit 34">
              <a:extLst>
                <a:ext uri="{FF2B5EF4-FFF2-40B4-BE49-F238E27FC236}">
                  <a16:creationId xmlns:a16="http://schemas.microsoft.com/office/drawing/2014/main" id="{B50B5AB3-13B6-3266-DE5B-2B22239E35E7}"/>
                </a:ext>
              </a:extLst>
            </p:cNvPr>
            <p:cNvCxnSpPr/>
            <p:nvPr/>
          </p:nvCxnSpPr>
          <p:spPr>
            <a:xfrm>
              <a:off x="738433" y="3907795"/>
              <a:ext cx="164762" cy="0"/>
            </a:xfrm>
            <a:prstGeom prst="line">
              <a:avLst/>
            </a:pr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45FBEC0E-B053-7510-7BB0-B29DF2A638BC}"/>
              </a:ext>
            </a:extLst>
          </p:cNvPr>
          <p:cNvCxnSpPr/>
          <p:nvPr/>
        </p:nvCxnSpPr>
        <p:spPr>
          <a:xfrm>
            <a:off x="1286390" y="2249552"/>
            <a:ext cx="123572" cy="0"/>
          </a:xfrm>
          <a:prstGeom prst="line">
            <a:avLst/>
          </a:prstGeom>
          <a:ln w="254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e 3">
            <a:extLst>
              <a:ext uri="{FF2B5EF4-FFF2-40B4-BE49-F238E27FC236}">
                <a16:creationId xmlns:a16="http://schemas.microsoft.com/office/drawing/2014/main" id="{0B4AE22B-0B02-742F-C785-E415FD56813E}"/>
              </a:ext>
            </a:extLst>
          </p:cNvPr>
          <p:cNvGrpSpPr/>
          <p:nvPr/>
        </p:nvGrpSpPr>
        <p:grpSpPr>
          <a:xfrm>
            <a:off x="2769213" y="3576975"/>
            <a:ext cx="355867" cy="479908"/>
            <a:chOff x="3692284" y="3626298"/>
            <a:chExt cx="474490" cy="639877"/>
          </a:xfrm>
        </p:grpSpPr>
        <p:cxnSp>
          <p:nvCxnSpPr>
            <p:cNvPr id="49" name="Connecteur droit 48">
              <a:extLst>
                <a:ext uri="{FF2B5EF4-FFF2-40B4-BE49-F238E27FC236}">
                  <a16:creationId xmlns:a16="http://schemas.microsoft.com/office/drawing/2014/main" id="{3B3F03CB-9BD0-63BF-10C5-70E9F537814A}"/>
                </a:ext>
              </a:extLst>
            </p:cNvPr>
            <p:cNvCxnSpPr/>
            <p:nvPr/>
          </p:nvCxnSpPr>
          <p:spPr>
            <a:xfrm flipV="1">
              <a:off x="3879015" y="3626298"/>
              <a:ext cx="0" cy="211015"/>
            </a:xfrm>
            <a:prstGeom prst="line">
              <a:avLst/>
            </a:pr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A510510E-B2F6-04A6-9A02-24607A2FFF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2284" y="3896843"/>
              <a:ext cx="47449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685800">
                <a:spcBef>
                  <a:spcPct val="0"/>
                </a:spcBef>
              </a:pPr>
              <a:r>
                <a:rPr lang="fr-FR" sz="600" b="1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90 jours</a:t>
              </a:r>
            </a:p>
            <a:p>
              <a:pPr defTabSz="685800">
                <a:spcBef>
                  <a:spcPct val="0"/>
                </a:spcBef>
              </a:pPr>
              <a:r>
                <a:rPr lang="fr-FR" sz="600" b="1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1 an</a:t>
              </a:r>
            </a:p>
            <a:p>
              <a:pPr defTabSz="685800">
                <a:spcBef>
                  <a:spcPct val="0"/>
                </a:spcBef>
              </a:pPr>
              <a:r>
                <a:rPr lang="fr-FR" sz="600" b="1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3 ans</a:t>
              </a:r>
              <a:endParaRPr lang="fr-FR" sz="6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22216787-DF17-AD52-4A98-5CB8B7C05E12}"/>
              </a:ext>
            </a:extLst>
          </p:cNvPr>
          <p:cNvGrpSpPr/>
          <p:nvPr/>
        </p:nvGrpSpPr>
        <p:grpSpPr>
          <a:xfrm>
            <a:off x="2909262" y="2927915"/>
            <a:ext cx="4851044" cy="1111831"/>
            <a:chOff x="3866002" y="2783734"/>
            <a:chExt cx="6468058" cy="1482441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EF067656-66FD-144B-9659-CD614DC27963}"/>
                </a:ext>
              </a:extLst>
            </p:cNvPr>
            <p:cNvSpPr/>
            <p:nvPr/>
          </p:nvSpPr>
          <p:spPr>
            <a:xfrm>
              <a:off x="3866002" y="2783734"/>
              <a:ext cx="6263007" cy="888168"/>
            </a:xfrm>
            <a:prstGeom prst="rect">
              <a:avLst/>
            </a:prstGeom>
            <a:solidFill>
              <a:srgbClr val="9AE0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r>
                <a:rPr lang="fr-FR" sz="750" b="1" dirty="0">
                  <a:solidFill>
                    <a:srgbClr val="FFFFFF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Maintien ½ traitement par l’employeur</a:t>
              </a:r>
              <a:endParaRPr lang="fr-FR" sz="75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endParaRPr>
            </a:p>
          </p:txBody>
        </p:sp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251DEC92-BD92-CC9B-4C05-0AD4A480A0BD}"/>
                </a:ext>
              </a:extLst>
            </p:cNvPr>
            <p:cNvGrpSpPr/>
            <p:nvPr/>
          </p:nvGrpSpPr>
          <p:grpSpPr>
            <a:xfrm>
              <a:off x="9992087" y="3660423"/>
              <a:ext cx="341973" cy="605752"/>
              <a:chOff x="9992087" y="3660423"/>
              <a:chExt cx="341973" cy="605752"/>
            </a:xfrm>
          </p:grpSpPr>
          <p:cxnSp>
            <p:nvCxnSpPr>
              <p:cNvPr id="51" name="Connecteur droit 50">
                <a:extLst>
                  <a:ext uri="{FF2B5EF4-FFF2-40B4-BE49-F238E27FC236}">
                    <a16:creationId xmlns:a16="http://schemas.microsoft.com/office/drawing/2014/main" id="{9BF12983-39E3-3C52-A193-F57B7592226C}"/>
                  </a:ext>
                </a:extLst>
              </p:cNvPr>
              <p:cNvCxnSpPr/>
              <p:nvPr/>
            </p:nvCxnSpPr>
            <p:spPr>
              <a:xfrm flipV="1">
                <a:off x="10129009" y="3660423"/>
                <a:ext cx="0" cy="211015"/>
              </a:xfrm>
              <a:prstGeom prst="line">
                <a:avLst/>
              </a:prstGeom>
              <a:ln w="2540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DEC647E5-38EF-035E-2121-A5B28242E6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92087" y="3896843"/>
                <a:ext cx="341973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685800">
                  <a:spcBef>
                    <a:spcPct val="0"/>
                  </a:spcBef>
                </a:pPr>
                <a:r>
                  <a:rPr lang="fr-FR" sz="600" b="1" dirty="0">
                    <a:solidFill>
                      <a:srgbClr val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1 an</a:t>
                </a:r>
              </a:p>
              <a:p>
                <a:pPr defTabSz="685800">
                  <a:spcBef>
                    <a:spcPct val="0"/>
                  </a:spcBef>
                </a:pPr>
                <a:r>
                  <a:rPr lang="fr-FR" sz="600" b="1" dirty="0">
                    <a:solidFill>
                      <a:srgbClr val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3 ans </a:t>
                </a:r>
              </a:p>
              <a:p>
                <a:pPr defTabSz="685800">
                  <a:spcBef>
                    <a:spcPct val="0"/>
                  </a:spcBef>
                </a:pPr>
                <a:r>
                  <a:rPr lang="fr-FR" sz="600" b="1" dirty="0">
                    <a:solidFill>
                      <a:srgbClr val="00000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5 ans</a:t>
                </a:r>
                <a:endParaRPr lang="fr-FR" sz="600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</p:grpSp>
      </p:grpSp>
      <p:sp>
        <p:nvSpPr>
          <p:cNvPr id="56" name="ZoneTexte 55">
            <a:extLst>
              <a:ext uri="{FF2B5EF4-FFF2-40B4-BE49-F238E27FC236}">
                <a16:creationId xmlns:a16="http://schemas.microsoft.com/office/drawing/2014/main" id="{16A1E891-F527-9254-6EDC-7C1A33E4B7C2}"/>
              </a:ext>
            </a:extLst>
          </p:cNvPr>
          <p:cNvSpPr txBox="1"/>
          <p:nvPr/>
        </p:nvSpPr>
        <p:spPr>
          <a:xfrm>
            <a:off x="3380201" y="4350846"/>
            <a:ext cx="4573131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fr-FR" sz="600" dirty="0">
                <a:solidFill>
                  <a:srgbClr val="717C7D"/>
                </a:solidFill>
                <a:latin typeface="Verdana"/>
              </a:rPr>
              <a:t>(reconnue pour </a:t>
            </a:r>
            <a:r>
              <a:rPr lang="fr-FR" sz="600" dirty="0">
                <a:solidFill>
                  <a:srgbClr val="717C7D"/>
                </a:solidFill>
                <a:latin typeface="Google Sans"/>
              </a:rPr>
              <a:t>≈</a:t>
            </a:r>
            <a:r>
              <a:rPr lang="fr-FR" sz="600" dirty="0">
                <a:solidFill>
                  <a:srgbClr val="717C7D"/>
                </a:solidFill>
                <a:latin typeface="Verdana"/>
              </a:rPr>
              <a:t> 30 pathologies) liste non exhaustive</a:t>
            </a:r>
            <a:endParaRPr lang="fr-FR" sz="600" dirty="0">
              <a:solidFill>
                <a:srgbClr val="000000"/>
              </a:solidFill>
              <a:latin typeface="Verdana"/>
            </a:endParaRP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7DFB2F31-D03F-BCFB-742C-4753EDDF005C}"/>
              </a:ext>
            </a:extLst>
          </p:cNvPr>
          <p:cNvSpPr txBox="1"/>
          <p:nvPr/>
        </p:nvSpPr>
        <p:spPr>
          <a:xfrm>
            <a:off x="328862" y="1325378"/>
            <a:ext cx="6102678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lvl="3" indent="-214313" algn="just" defTabSz="685800">
              <a:spcBef>
                <a:spcPts val="900"/>
              </a:spcBef>
              <a:buClr>
                <a:srgbClr val="FF0000"/>
              </a:buClr>
              <a:buFont typeface="Andalus" panose="02020603050405020304" pitchFamily="18" charset="-78"/>
              <a:buChar char="&gt;"/>
            </a:pPr>
            <a:r>
              <a:rPr lang="fr-FR" sz="1125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risque incapacité temporaire de travail</a:t>
            </a:r>
          </a:p>
        </p:txBody>
      </p:sp>
      <p:sp>
        <p:nvSpPr>
          <p:cNvPr id="78" name="Rectangle 40">
            <a:extLst>
              <a:ext uri="{FF2B5EF4-FFF2-40B4-BE49-F238E27FC236}">
                <a16:creationId xmlns:a16="http://schemas.microsoft.com/office/drawing/2014/main" id="{C3F17420-B152-44D4-8C9A-DDA41C713B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589961" y="2662700"/>
            <a:ext cx="20325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685800">
              <a:tabLst>
                <a:tab pos="1371600" algn="l"/>
              </a:tabLst>
            </a:pPr>
            <a:endParaRPr lang="fr-FR" altLang="fr-FR" sz="1350">
              <a:solidFill>
                <a:srgbClr val="000000"/>
              </a:solidFill>
            </a:endParaRPr>
          </a:p>
        </p:txBody>
      </p:sp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331BE75A-588F-FC84-CE94-801875D0D2AE}"/>
              </a:ext>
            </a:extLst>
          </p:cNvPr>
          <p:cNvSpPr txBox="1">
            <a:spLocks/>
          </p:cNvSpPr>
          <p:nvPr/>
        </p:nvSpPr>
        <p:spPr>
          <a:xfrm>
            <a:off x="396875" y="562451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fld id="{34727D3F-49AC-415B-9F7E-3AD564CCB5B3}" type="slidenum">
              <a:rPr lang="fr-FR" sz="75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 defTabSz="685800"/>
              <a:t>6</a:t>
            </a:fld>
            <a:endParaRPr lang="fr-FR" sz="900" dirty="0">
              <a:solidFill>
                <a:srgbClr val="717C7D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B121C362-D7CE-3364-06EC-6BB808F0D3C2}"/>
              </a:ext>
            </a:extLst>
          </p:cNvPr>
          <p:cNvSpPr txBox="1"/>
          <p:nvPr/>
        </p:nvSpPr>
        <p:spPr>
          <a:xfrm>
            <a:off x="914060" y="2329792"/>
            <a:ext cx="604965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spcBef>
                <a:spcPct val="0"/>
              </a:spcBef>
            </a:pPr>
            <a:r>
              <a:rPr lang="fr-FR" sz="6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90 %</a:t>
            </a:r>
            <a:endParaRPr lang="fr-FR" sz="6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3725133B-8007-0B4E-F381-88B8FB0B96C9}"/>
              </a:ext>
            </a:extLst>
          </p:cNvPr>
          <p:cNvCxnSpPr/>
          <p:nvPr/>
        </p:nvCxnSpPr>
        <p:spPr>
          <a:xfrm>
            <a:off x="1296082" y="2410584"/>
            <a:ext cx="123572" cy="0"/>
          </a:xfrm>
          <a:prstGeom prst="line">
            <a:avLst/>
          </a:prstGeom>
          <a:ln w="254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4340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38" grpId="0" animBg="1"/>
      <p:bldP spid="5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ZoneTexte 27"/>
          <p:cNvSpPr txBox="1"/>
          <p:nvPr/>
        </p:nvSpPr>
        <p:spPr>
          <a:xfrm>
            <a:off x="320284" y="1419344"/>
            <a:ext cx="6102678" cy="2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lvl="3" indent="-214313" algn="just" defTabSz="685800">
              <a:spcBef>
                <a:spcPts val="900"/>
              </a:spcBef>
              <a:buClr>
                <a:srgbClr val="FF0000"/>
              </a:buClr>
              <a:buFont typeface="Andalus" panose="02020603050405020304" pitchFamily="18" charset="-78"/>
              <a:buChar char="&gt;"/>
            </a:pPr>
            <a:r>
              <a:rPr lang="fr-FR" sz="1125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risque invalidité permanente</a:t>
            </a:r>
          </a:p>
        </p:txBody>
      </p:sp>
      <p:sp>
        <p:nvSpPr>
          <p:cNvPr id="5" name="Rectangle 40"/>
          <p:cNvSpPr>
            <a:spLocks noChangeArrowheads="1"/>
          </p:cNvSpPr>
          <p:nvPr/>
        </p:nvSpPr>
        <p:spPr bwMode="auto">
          <a:xfrm>
            <a:off x="1165508" y="996118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828800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685800">
              <a:tabLst>
                <a:tab pos="1371600" algn="l"/>
              </a:tabLst>
            </a:pPr>
            <a:endParaRPr lang="fr-FR" altLang="fr-FR" sz="1350">
              <a:solidFill>
                <a:srgbClr val="00000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AEA6363-F678-ABB7-9C47-E8E22A32904A}"/>
              </a:ext>
            </a:extLst>
          </p:cNvPr>
          <p:cNvSpPr/>
          <p:nvPr/>
        </p:nvSpPr>
        <p:spPr>
          <a:xfrm>
            <a:off x="316065" y="1066398"/>
            <a:ext cx="6322219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685800" eaLnBrk="0" hangingPunct="0">
              <a:defRPr/>
            </a:pPr>
            <a:r>
              <a:rPr lang="fr-FR" sz="1350" b="1" cap="small" dirty="0">
                <a:solidFill>
                  <a:srgbClr val="E3061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LA PRÉVOYANCE COMPLÉMENTAIRE DES AGENTS</a:t>
            </a:r>
          </a:p>
          <a:p>
            <a:pPr defTabSz="685800" eaLnBrk="0" hangingPunct="0">
              <a:defRPr/>
            </a:pPr>
            <a:r>
              <a:rPr lang="fr-FR" sz="1350" cap="small" dirty="0">
                <a:solidFill>
                  <a:srgbClr val="E30613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E5FB25C1-C277-3787-AA68-72DAEAD4E97F}"/>
              </a:ext>
            </a:extLst>
          </p:cNvPr>
          <p:cNvGrpSpPr/>
          <p:nvPr/>
        </p:nvGrpSpPr>
        <p:grpSpPr>
          <a:xfrm>
            <a:off x="1513740" y="3992847"/>
            <a:ext cx="2425158" cy="1379435"/>
            <a:chOff x="539553" y="913938"/>
            <a:chExt cx="3233544" cy="1839246"/>
          </a:xfrm>
        </p:grpSpPr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E2F8E81C-F6EF-D1E6-F012-D6429D835A23}"/>
                </a:ext>
              </a:extLst>
            </p:cNvPr>
            <p:cNvSpPr txBox="1"/>
            <p:nvPr/>
          </p:nvSpPr>
          <p:spPr>
            <a:xfrm>
              <a:off x="539553" y="913938"/>
              <a:ext cx="3233544" cy="3385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1" indent="-189000" defTabSz="685800">
                <a:spcAft>
                  <a:spcPts val="900"/>
                </a:spcAft>
                <a:buClr>
                  <a:srgbClr val="E30613"/>
                </a:buClr>
                <a:buFont typeface="Wingdings" panose="05000000000000000000" pitchFamily="2" charset="2"/>
                <a:buChar char="è"/>
              </a:pPr>
              <a:r>
                <a:rPr lang="fr-FR" sz="1050" b="1" dirty="0">
                  <a:solidFill>
                    <a:srgbClr val="717C7D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Invalidité permanente</a:t>
              </a:r>
            </a:p>
          </p:txBody>
        </p:sp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442C7E69-553D-2492-B64F-7DE3B65FA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6511" y="1292638"/>
              <a:ext cx="576000" cy="576000"/>
            </a:xfrm>
            <a:prstGeom prst="rect">
              <a:avLst/>
            </a:prstGeom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83B60BE2-3E6F-873F-1A68-846A7A646E2F}"/>
                </a:ext>
              </a:extLst>
            </p:cNvPr>
            <p:cNvSpPr txBox="1"/>
            <p:nvPr/>
          </p:nvSpPr>
          <p:spPr>
            <a:xfrm>
              <a:off x="552860" y="1884731"/>
              <a:ext cx="1083305" cy="5847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85800"/>
              <a:r>
                <a:rPr lang="fr-FR" sz="750" dirty="0">
                  <a:solidFill>
                    <a:srgbClr val="717C7D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Activité normale de service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BD137560-D276-0A88-F56C-3E0E6E8AF2C3}"/>
                </a:ext>
              </a:extLst>
            </p:cNvPr>
            <p:cNvSpPr txBox="1"/>
            <p:nvPr/>
          </p:nvSpPr>
          <p:spPr>
            <a:xfrm>
              <a:off x="1702936" y="1860632"/>
              <a:ext cx="2070161" cy="8925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85800"/>
              <a:r>
                <a:rPr lang="fr-FR" sz="750" dirty="0">
                  <a:solidFill>
                    <a:srgbClr val="717C7D"/>
                  </a:solidFill>
                  <a:latin typeface="Verdana" panose="020B0604030504040204" pitchFamily="34" charset="0"/>
                  <a:ea typeface="Verdana" panose="020B0604030504040204" pitchFamily="34" charset="0"/>
                </a:rPr>
                <a:t>Agent mis à la retraite pour invalidité ou déclaré inapte à l’exercice d’une quelconque activité professionnelle</a:t>
              </a:r>
            </a:p>
          </p:txBody>
        </p:sp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48522502-88B9-0B14-0170-85382086530F}"/>
                </a:ext>
              </a:extLst>
            </p:cNvPr>
            <p:cNvGrpSpPr/>
            <p:nvPr/>
          </p:nvGrpSpPr>
          <p:grpSpPr>
            <a:xfrm>
              <a:off x="2355223" y="1308731"/>
              <a:ext cx="639360" cy="576000"/>
              <a:chOff x="2355223" y="1308731"/>
              <a:chExt cx="639360" cy="576000"/>
            </a:xfrm>
          </p:grpSpPr>
          <p:pic>
            <p:nvPicPr>
              <p:cNvPr id="16" name="Graphique 15">
                <a:extLst>
                  <a:ext uri="{FF2B5EF4-FFF2-40B4-BE49-F238E27FC236}">
                    <a16:creationId xmlns:a16="http://schemas.microsoft.com/office/drawing/2014/main" id="{3F47F3B8-DD37-92BA-911B-47F01ED523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2355223" y="1308731"/>
                <a:ext cx="639360" cy="576000"/>
              </a:xfrm>
              <a:prstGeom prst="rect">
                <a:avLst/>
              </a:prstGeom>
            </p:spPr>
          </p:pic>
          <p:cxnSp>
            <p:nvCxnSpPr>
              <p:cNvPr id="17" name="Connecteur droit 16">
                <a:extLst>
                  <a:ext uri="{FF2B5EF4-FFF2-40B4-BE49-F238E27FC236}">
                    <a16:creationId xmlns:a16="http://schemas.microsoft.com/office/drawing/2014/main" id="{7EB5EBED-537B-ABF6-EFE5-F6819643875B}"/>
                  </a:ext>
                </a:extLst>
              </p:cNvPr>
              <p:cNvCxnSpPr>
                <a:stCxn id="16" idx="1"/>
                <a:endCxn id="16" idx="3"/>
              </p:cNvCxnSpPr>
              <p:nvPr/>
            </p:nvCxnSpPr>
            <p:spPr>
              <a:xfrm>
                <a:off x="2355223" y="1596731"/>
                <a:ext cx="639360" cy="0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CAFEE2C7-2B94-2235-3A5B-6353C43BAFFB}"/>
              </a:ext>
            </a:extLst>
          </p:cNvPr>
          <p:cNvGrpSpPr/>
          <p:nvPr/>
        </p:nvGrpSpPr>
        <p:grpSpPr>
          <a:xfrm>
            <a:off x="1713959" y="3557220"/>
            <a:ext cx="6376081" cy="606535"/>
            <a:chOff x="21902" y="-82"/>
            <a:chExt cx="5069858" cy="447069"/>
          </a:xfrm>
        </p:grpSpPr>
        <p:sp>
          <p:nvSpPr>
            <p:cNvPr id="21" name="Zone de texte 6">
              <a:extLst>
                <a:ext uri="{FF2B5EF4-FFF2-40B4-BE49-F238E27FC236}">
                  <a16:creationId xmlns:a16="http://schemas.microsoft.com/office/drawing/2014/main" id="{AE39145C-8ABD-B8F9-A3E8-209FFE19F20B}"/>
                </a:ext>
              </a:extLst>
            </p:cNvPr>
            <p:cNvSpPr txBox="1"/>
            <p:nvPr/>
          </p:nvSpPr>
          <p:spPr>
            <a:xfrm>
              <a:off x="3181978" y="-82"/>
              <a:ext cx="1909782" cy="447069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lnSpc>
                  <a:spcPct val="115000"/>
                </a:lnSpc>
              </a:pPr>
              <a:r>
                <a:rPr lang="fr-FR" sz="750" b="1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Times New Roman"/>
                </a:rPr>
                <a:t>Jusqu’à l’âge légal</a:t>
              </a:r>
              <a:r>
                <a:rPr lang="fr-FR" sz="1200" b="1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Times New Roman"/>
                </a:rPr>
                <a:t> </a:t>
              </a:r>
              <a:r>
                <a:rPr lang="fr-FR" sz="750" b="1" dirty="0">
                  <a:solidFill>
                    <a:srgbClr val="0000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Times New Roman"/>
                </a:rPr>
                <a:t>de départ à la retraite de l’agent</a:t>
              </a:r>
              <a:endParaRPr lang="fr-FR" sz="12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endParaRPr>
            </a:p>
          </p:txBody>
        </p:sp>
        <p:cxnSp>
          <p:nvCxnSpPr>
            <p:cNvPr id="22" name="Connecteur droit avec flèche 21">
              <a:extLst>
                <a:ext uri="{FF2B5EF4-FFF2-40B4-BE49-F238E27FC236}">
                  <a16:creationId xmlns:a16="http://schemas.microsoft.com/office/drawing/2014/main" id="{5D7784F0-87B4-A032-41E1-11E0A2652E1C}"/>
                </a:ext>
              </a:extLst>
            </p:cNvPr>
            <p:cNvCxnSpPr/>
            <p:nvPr/>
          </p:nvCxnSpPr>
          <p:spPr>
            <a:xfrm>
              <a:off x="21902" y="0"/>
              <a:ext cx="5061585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Zone de texte 324">
            <a:extLst>
              <a:ext uri="{FF2B5EF4-FFF2-40B4-BE49-F238E27FC236}">
                <a16:creationId xmlns:a16="http://schemas.microsoft.com/office/drawing/2014/main" id="{3192E7DC-B9D0-96D0-1B6D-159225A9288A}"/>
              </a:ext>
            </a:extLst>
          </p:cNvPr>
          <p:cNvSpPr txBox="1"/>
          <p:nvPr/>
        </p:nvSpPr>
        <p:spPr>
          <a:xfrm>
            <a:off x="1218155" y="2266144"/>
            <a:ext cx="399843" cy="163355"/>
          </a:xfrm>
          <a:prstGeom prst="rect">
            <a:avLst/>
          </a:prstGeom>
          <a:solidFill>
            <a:sysClr val="window" lastClr="FFFFFF"/>
          </a:solidFill>
          <a:ln w="6350">
            <a:solidFill>
              <a:sysClr val="window" lastClr="FFFFFF"/>
            </a:solidFill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lnSpc>
                <a:spcPct val="115000"/>
              </a:lnSpc>
              <a:spcAft>
                <a:spcPts val="750"/>
              </a:spcAft>
            </a:pPr>
            <a:r>
              <a:rPr lang="fr-FR" sz="675" b="1" dirty="0">
                <a:solidFill>
                  <a:srgbClr val="000000"/>
                </a:solidFill>
                <a:latin typeface="Verdana"/>
                <a:ea typeface="Calibri"/>
                <a:cs typeface="Times New Roman"/>
              </a:rPr>
              <a:t>90 %</a:t>
            </a:r>
            <a:endParaRPr lang="fr-FR" sz="1050" b="1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9" name="Zone de texte 323">
            <a:extLst>
              <a:ext uri="{FF2B5EF4-FFF2-40B4-BE49-F238E27FC236}">
                <a16:creationId xmlns:a16="http://schemas.microsoft.com/office/drawing/2014/main" id="{25A36D1A-0243-9462-9F57-E0DA8EFEB5AF}"/>
              </a:ext>
            </a:extLst>
          </p:cNvPr>
          <p:cNvSpPr txBox="1"/>
          <p:nvPr/>
        </p:nvSpPr>
        <p:spPr>
          <a:xfrm>
            <a:off x="1700185" y="2331628"/>
            <a:ext cx="6217523" cy="594467"/>
          </a:xfrm>
          <a:prstGeom prst="rect">
            <a:avLst/>
          </a:prstGeom>
          <a:solidFill>
            <a:srgbClr val="91D6AC"/>
          </a:solidFill>
          <a:ln w="6350">
            <a:solidFill>
              <a:sysClr val="window" lastClr="FFFFFF"/>
            </a:solidFill>
          </a:ln>
          <a:effectLst/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lnSpc>
                <a:spcPct val="115000"/>
              </a:lnSpc>
            </a:pPr>
            <a:r>
              <a:rPr lang="fr-FR" sz="750" b="1" dirty="0">
                <a:solidFill>
                  <a:srgbClr val="FFFFFF"/>
                </a:solidFill>
                <a:latin typeface="Verdana"/>
                <a:ea typeface="Calibri"/>
                <a:cs typeface="Times New Roman"/>
              </a:rPr>
              <a:t>La prévoyance complète la rente d’invalidité</a:t>
            </a:r>
            <a:endParaRPr lang="fr-FR" sz="1050" b="1" dirty="0">
              <a:solidFill>
                <a:srgbClr val="FFFFFF"/>
              </a:solidFill>
              <a:latin typeface="Calibri"/>
              <a:ea typeface="Calibri"/>
              <a:cs typeface="Times New Roman"/>
            </a:endParaRPr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667D9A21-C506-3E4D-5284-ABD03B1148A1}"/>
              </a:ext>
            </a:extLst>
          </p:cNvPr>
          <p:cNvCxnSpPr/>
          <p:nvPr/>
        </p:nvCxnSpPr>
        <p:spPr>
          <a:xfrm flipV="1">
            <a:off x="1703106" y="2155848"/>
            <a:ext cx="2" cy="140137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Zone de texte 2">
            <a:extLst>
              <a:ext uri="{FF2B5EF4-FFF2-40B4-BE49-F238E27FC236}">
                <a16:creationId xmlns:a16="http://schemas.microsoft.com/office/drawing/2014/main" id="{57259A58-7F8D-2A1D-933A-3B6848D0DDCC}"/>
              </a:ext>
            </a:extLst>
          </p:cNvPr>
          <p:cNvSpPr txBox="1"/>
          <p:nvPr/>
        </p:nvSpPr>
        <p:spPr>
          <a:xfrm>
            <a:off x="684417" y="1982488"/>
            <a:ext cx="2630690" cy="159827"/>
          </a:xfrm>
          <a:prstGeom prst="rect">
            <a:avLst/>
          </a:prstGeom>
          <a:solidFill>
            <a:sysClr val="window" lastClr="FFFFFF"/>
          </a:solidFill>
          <a:ln w="6350">
            <a:solidFill>
              <a:sysClr val="window" lastClr="FFFFFF"/>
            </a:solidFill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685800">
              <a:lnSpc>
                <a:spcPct val="115000"/>
              </a:lnSpc>
              <a:spcAft>
                <a:spcPts val="750"/>
              </a:spcAft>
            </a:pPr>
            <a:r>
              <a:rPr lang="fr-FR" sz="750" b="1" dirty="0">
                <a:solidFill>
                  <a:srgbClr val="000000"/>
                </a:solidFill>
                <a:latin typeface="Verdana"/>
                <a:ea typeface="Calibri"/>
                <a:cs typeface="Times New Roman"/>
              </a:rPr>
              <a:t>Pourcentage rémunération nette </a:t>
            </a:r>
            <a:endParaRPr lang="fr-FR" sz="1200" b="1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20" name="Zone de texte 326">
            <a:extLst>
              <a:ext uri="{FF2B5EF4-FFF2-40B4-BE49-F238E27FC236}">
                <a16:creationId xmlns:a16="http://schemas.microsoft.com/office/drawing/2014/main" id="{DC4E35C0-D9A3-C5F8-1F39-B1C48D22CD00}"/>
              </a:ext>
            </a:extLst>
          </p:cNvPr>
          <p:cNvSpPr txBox="1"/>
          <p:nvPr/>
        </p:nvSpPr>
        <p:spPr>
          <a:xfrm>
            <a:off x="1719390" y="2902006"/>
            <a:ext cx="6198317" cy="646117"/>
          </a:xfrm>
          <a:prstGeom prst="rect">
            <a:avLst/>
          </a:prstGeom>
          <a:solidFill>
            <a:srgbClr val="9AE0EA"/>
          </a:solidFill>
          <a:ln w="6350">
            <a:solidFill>
              <a:srgbClr val="67D2DF"/>
            </a:solidFill>
          </a:ln>
          <a:effectLst/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lnSpc>
                <a:spcPct val="115000"/>
              </a:lnSpc>
            </a:pPr>
            <a:r>
              <a:rPr lang="fr-FR" sz="750" b="1" dirty="0">
                <a:solidFill>
                  <a:srgbClr val="FFFFFF"/>
                </a:solidFill>
                <a:latin typeface="Verdana"/>
                <a:ea typeface="Calibri"/>
                <a:cs typeface="Times New Roman"/>
              </a:rPr>
              <a:t>Rente d’invalidité CNRACL ou de la Sécurité sociale</a:t>
            </a:r>
            <a:endParaRPr lang="fr-FR" sz="1050" b="1" dirty="0">
              <a:solidFill>
                <a:srgbClr val="FFFFFF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3" name="Espace réservé du numéro de diapositive 5">
            <a:extLst>
              <a:ext uri="{FF2B5EF4-FFF2-40B4-BE49-F238E27FC236}">
                <a16:creationId xmlns:a16="http://schemas.microsoft.com/office/drawing/2014/main" id="{BCA5FC38-62F6-AA95-D043-35918EC2C4F0}"/>
              </a:ext>
            </a:extLst>
          </p:cNvPr>
          <p:cNvSpPr txBox="1">
            <a:spLocks/>
          </p:cNvSpPr>
          <p:nvPr/>
        </p:nvSpPr>
        <p:spPr>
          <a:xfrm>
            <a:off x="396875" y="562451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fld id="{34727D3F-49AC-415B-9F7E-3AD564CCB5B3}" type="slidenum">
              <a:rPr lang="fr-FR" sz="750">
                <a:solidFill>
                  <a:srgbClr val="717C7D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pPr defTabSz="685800"/>
              <a:t>7</a:t>
            </a:fld>
            <a:endParaRPr lang="fr-FR" sz="900" dirty="0">
              <a:solidFill>
                <a:srgbClr val="717C7D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538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1E1A1831-47A9-C5EC-20C4-A5DB4F66EAFC}"/>
              </a:ext>
            </a:extLst>
          </p:cNvPr>
          <p:cNvGraphicFramePr>
            <a:graphicFrameLocks noGrp="1"/>
          </p:cNvGraphicFramePr>
          <p:nvPr/>
        </p:nvGraphicFramePr>
        <p:xfrm>
          <a:off x="1201993" y="2113420"/>
          <a:ext cx="6206007" cy="2228055"/>
        </p:xfrm>
        <a:graphic>
          <a:graphicData uri="http://schemas.openxmlformats.org/drawingml/2006/table">
            <a:tbl>
              <a:tblPr/>
              <a:tblGrid>
                <a:gridCol w="1379501">
                  <a:extLst>
                    <a:ext uri="{9D8B030D-6E8A-4147-A177-3AD203B41FA5}">
                      <a16:colId xmlns:a16="http://schemas.microsoft.com/office/drawing/2014/main" val="723838699"/>
                    </a:ext>
                  </a:extLst>
                </a:gridCol>
                <a:gridCol w="2413253">
                  <a:extLst>
                    <a:ext uri="{9D8B030D-6E8A-4147-A177-3AD203B41FA5}">
                      <a16:colId xmlns:a16="http://schemas.microsoft.com/office/drawing/2014/main" val="2466698820"/>
                    </a:ext>
                  </a:extLst>
                </a:gridCol>
                <a:gridCol w="2413253">
                  <a:extLst>
                    <a:ext uri="{9D8B030D-6E8A-4147-A177-3AD203B41FA5}">
                      <a16:colId xmlns:a16="http://schemas.microsoft.com/office/drawing/2014/main" val="547364560"/>
                    </a:ext>
                  </a:extLst>
                </a:gridCol>
              </a:tblGrid>
              <a:tr h="131753">
                <a:tc gridSpan="2">
                  <a:txBody>
                    <a:bodyPr/>
                    <a:lstStyle/>
                    <a:p>
                      <a:r>
                        <a:rPr lang="fr-FR" sz="2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8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80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7521936"/>
                  </a:ext>
                </a:extLst>
              </a:tr>
              <a:tr h="28057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717C7D"/>
                          </a:highlight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GARANTIES</a:t>
                      </a:r>
                      <a:endParaRPr lang="fr-FR" sz="900" b="1" kern="1200" dirty="0">
                        <a:solidFill>
                          <a:srgbClr val="FFFFFF"/>
                        </a:solidFill>
                        <a:effectLst/>
                        <a:highlight>
                          <a:srgbClr val="717C7D"/>
                        </a:highlight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C7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717C7D"/>
                          </a:highlight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PRESTATIONS</a:t>
                      </a:r>
                      <a:endParaRPr lang="fr-FR" sz="900" b="1" kern="1200" dirty="0">
                        <a:solidFill>
                          <a:srgbClr val="FFFFFF"/>
                        </a:solidFill>
                        <a:effectLst/>
                        <a:highlight>
                          <a:srgbClr val="717C7D"/>
                        </a:highlight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C7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1" kern="1200" dirty="0">
                          <a:solidFill>
                            <a:srgbClr val="FFFFFF"/>
                          </a:solidFill>
                          <a:effectLst/>
                          <a:highlight>
                            <a:srgbClr val="717C7D"/>
                          </a:highlight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TAUX DE COTISATION</a:t>
                      </a:r>
                    </a:p>
                  </a:txBody>
                  <a:tcPr marL="14288" marR="1428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7C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2422362"/>
                  </a:ext>
                </a:extLst>
              </a:tr>
              <a:tr h="363146">
                <a:tc gridSpan="2">
                  <a:txBody>
                    <a:bodyPr/>
                    <a:lstStyle/>
                    <a:p>
                      <a:pPr fontAlgn="base" hangingPunct="0">
                        <a:tabLst>
                          <a:tab pos="180340" algn="l"/>
                        </a:tabLst>
                      </a:pPr>
                      <a:r>
                        <a:rPr lang="fr-FR" sz="700" b="1" dirty="0">
                          <a:solidFill>
                            <a:srgbClr val="717C7D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Incapacité temporaire de travail </a:t>
                      </a:r>
                      <a:r>
                        <a:rPr lang="fr-FR" sz="700" b="1" baseline="30000" dirty="0">
                          <a:solidFill>
                            <a:srgbClr val="717C7D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(1)</a:t>
                      </a:r>
                      <a:endParaRPr lang="fr-FR" sz="8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 fontAlgn="base" hangingPunct="0">
                        <a:tabLst>
                          <a:tab pos="180340" algn="l"/>
                        </a:tabLst>
                      </a:pPr>
                      <a:r>
                        <a:rPr lang="fr-FR" sz="800" b="1" dirty="0"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1,75 %</a:t>
                      </a:r>
                    </a:p>
                  </a:txBody>
                  <a:tcPr marL="14288" marR="1428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0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9158282"/>
                  </a:ext>
                </a:extLst>
              </a:tr>
              <a:tr h="363146">
                <a:tc>
                  <a:txBody>
                    <a:bodyPr/>
                    <a:lstStyle/>
                    <a:p>
                      <a:pPr>
                        <a:tabLst>
                          <a:tab pos="107950" algn="l"/>
                        </a:tabLst>
                      </a:pPr>
                      <a:r>
                        <a:rPr lang="fr-FR" sz="700" dirty="0">
                          <a:solidFill>
                            <a:srgbClr val="000000"/>
                          </a:solidFill>
                          <a:effectLst/>
                          <a:highlight>
                            <a:srgbClr val="DEE2E1"/>
                          </a:highlight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Maintien de salaire</a:t>
                      </a:r>
                      <a:endParaRPr lang="fr-FR" sz="800" dirty="0">
                        <a:effectLst/>
                        <a:highlight>
                          <a:srgbClr val="DEE2E1"/>
                        </a:highlight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2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700" spc="-30" dirty="0">
                          <a:solidFill>
                            <a:srgbClr val="000000"/>
                          </a:solidFill>
                          <a:effectLst/>
                          <a:highlight>
                            <a:srgbClr val="9AE0EA"/>
                          </a:highlight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90 % du traitement de référence mensuel net</a:t>
                      </a:r>
                      <a:endParaRPr lang="fr-FR" sz="800" dirty="0">
                        <a:effectLst/>
                        <a:highlight>
                          <a:srgbClr val="9AE0EA"/>
                        </a:highlight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fr-FR" sz="700" spc="-30" dirty="0">
                          <a:solidFill>
                            <a:srgbClr val="000000"/>
                          </a:solidFill>
                          <a:effectLst/>
                          <a:highlight>
                            <a:srgbClr val="9AE0EA"/>
                          </a:highlight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à compter du passage à demi-traitement</a:t>
                      </a:r>
                      <a:endParaRPr lang="fr-FR" sz="800" dirty="0">
                        <a:effectLst/>
                        <a:highlight>
                          <a:srgbClr val="9AE0EA"/>
                        </a:highlight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0EA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effectLst/>
                        <a:highlight>
                          <a:srgbClr val="9AE0EA"/>
                        </a:highlight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0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935585"/>
                  </a:ext>
                </a:extLst>
              </a:tr>
              <a:tr h="363146">
                <a:tc>
                  <a:txBody>
                    <a:bodyPr/>
                    <a:lstStyle/>
                    <a:p>
                      <a:pPr>
                        <a:tabLst>
                          <a:tab pos="107950" algn="l"/>
                        </a:tabLst>
                      </a:pPr>
                      <a:r>
                        <a:rPr lang="fr-FR" sz="700">
                          <a:solidFill>
                            <a:srgbClr val="000000"/>
                          </a:solidFill>
                          <a:effectLst/>
                          <a:highlight>
                            <a:srgbClr val="DEE2E1"/>
                          </a:highlight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Maintien du RI en plein traitement CLM / CLD</a:t>
                      </a:r>
                      <a:endParaRPr lang="fr-FR" sz="800">
                        <a:effectLst/>
                        <a:highlight>
                          <a:srgbClr val="DEE2E1"/>
                        </a:highlight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2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700" spc="-30" dirty="0">
                          <a:solidFill>
                            <a:srgbClr val="000000"/>
                          </a:solidFill>
                          <a:effectLst/>
                          <a:highlight>
                            <a:srgbClr val="9AE0EA"/>
                          </a:highlight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90 % à compter de la date de décision d’octroi du CLM / CLD</a:t>
                      </a:r>
                      <a:endParaRPr lang="fr-FR" sz="800" dirty="0">
                        <a:effectLst/>
                        <a:highlight>
                          <a:srgbClr val="9AE0EA"/>
                        </a:highlight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0EA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effectLst/>
                        <a:highlight>
                          <a:srgbClr val="9AE0EA"/>
                        </a:highlight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0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5594199"/>
                  </a:ext>
                </a:extLst>
              </a:tr>
              <a:tr h="363146">
                <a:tc gridSpan="2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fr-FR" sz="700" b="1" dirty="0">
                          <a:solidFill>
                            <a:srgbClr val="717C7D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Invalidité permanente </a:t>
                      </a:r>
                      <a:r>
                        <a:rPr lang="fr-FR" sz="700" b="1" baseline="30000" dirty="0">
                          <a:solidFill>
                            <a:srgbClr val="717C7D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(2)</a:t>
                      </a:r>
                      <a:endParaRPr lang="fr-FR" sz="8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endParaRPr lang="fr-FR" sz="11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7670570"/>
                  </a:ext>
                </a:extLst>
              </a:tr>
              <a:tr h="363146">
                <a:tc>
                  <a:txBody>
                    <a:bodyPr/>
                    <a:lstStyle/>
                    <a:p>
                      <a:pPr>
                        <a:tabLst>
                          <a:tab pos="107950" algn="l"/>
                        </a:tabLst>
                      </a:pPr>
                      <a:r>
                        <a:rPr lang="fr-FR" sz="700" dirty="0">
                          <a:solidFill>
                            <a:srgbClr val="000000"/>
                          </a:solidFill>
                          <a:effectLst/>
                          <a:highlight>
                            <a:srgbClr val="DEE2E1"/>
                          </a:highlight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Versement d’une rente</a:t>
                      </a:r>
                      <a:endParaRPr lang="fr-FR" sz="800" dirty="0">
                        <a:effectLst/>
                        <a:highlight>
                          <a:srgbClr val="DEE2E1"/>
                        </a:highlight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2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700" spc="-30" dirty="0">
                          <a:solidFill>
                            <a:srgbClr val="000000"/>
                          </a:solidFill>
                          <a:effectLst/>
                          <a:highlight>
                            <a:srgbClr val="9AE0EA"/>
                          </a:highlight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90 % du traitement de référence mensuel net</a:t>
                      </a:r>
                      <a:endParaRPr lang="fr-FR" sz="800" dirty="0">
                        <a:effectLst/>
                        <a:highlight>
                          <a:srgbClr val="9AE0EA"/>
                        </a:highlight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0EA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effectLst/>
                        <a:highlight>
                          <a:srgbClr val="9AE0EA"/>
                        </a:highlight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0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481106"/>
                  </a:ext>
                </a:extLst>
              </a:tr>
            </a:tbl>
          </a:graphicData>
        </a:graphic>
      </p:graphicFrame>
      <p:sp>
        <p:nvSpPr>
          <p:cNvPr id="15" name="Rectangle 7">
            <a:extLst>
              <a:ext uri="{FF2B5EF4-FFF2-40B4-BE49-F238E27FC236}">
                <a16:creationId xmlns:a16="http://schemas.microsoft.com/office/drawing/2014/main" id="{BD9F8BAE-8041-6230-8F4F-D101E3BC36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9761" y="1528135"/>
            <a:ext cx="138564" cy="48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135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fr-FR" altLang="fr-FR" sz="135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7" name="Rectangle 9">
            <a:hlinkClick r:id="rId2"/>
            <a:extLst>
              <a:ext uri="{FF2B5EF4-FFF2-40B4-BE49-F238E27FC236}">
                <a16:creationId xmlns:a16="http://schemas.microsoft.com/office/drawing/2014/main" id="{8B775D11-8509-047E-26A4-6D2204DD01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14" y="5282572"/>
            <a:ext cx="7990008" cy="530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685800">
              <a:tabLst>
                <a:tab pos="67866" algn="l"/>
              </a:tabLst>
            </a:pPr>
            <a:r>
              <a:rPr lang="fr-FR" altLang="fr-FR" sz="525" baseline="300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(1)</a:t>
            </a:r>
            <a:r>
              <a:rPr lang="fr-FR" altLang="fr-FR" sz="6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Prestations calculées sur le traitement net de référence en fonction de l’assiette de cotisation déterminée et sous déduction des prestations statutaires, Sécurité sociale, et autres régimes obligatoires.</a:t>
            </a:r>
            <a:endParaRPr lang="fr-FR" altLang="fr-FR" sz="750" dirty="0">
              <a:solidFill>
                <a:srgbClr val="000000"/>
              </a:solidFill>
            </a:endParaRPr>
          </a:p>
          <a:p>
            <a:pPr defTabSz="685800">
              <a:tabLst>
                <a:tab pos="67866" algn="l"/>
              </a:tabLst>
            </a:pPr>
            <a:r>
              <a:rPr lang="fr-FR" altLang="fr-FR" sz="525" baseline="300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(2)</a:t>
            </a:r>
            <a:r>
              <a:rPr lang="fr-FR" altLang="fr-FR" sz="600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Prestations calculées sur le traitement net de référence retenu pour le calcul de pension par l’organisme compétent et sous déduction des prestations versées par celui-ci.</a:t>
            </a:r>
            <a:endParaRPr lang="fr-FR" altLang="fr-FR" sz="750" dirty="0">
              <a:solidFill>
                <a:srgbClr val="000000"/>
              </a:solidFill>
            </a:endParaRPr>
          </a:p>
          <a:p>
            <a:pPr defTabSz="685800">
              <a:tabLst>
                <a:tab pos="67866" algn="l"/>
              </a:tabLst>
            </a:pPr>
            <a:endParaRPr lang="fr-FR" altLang="fr-FR" dirty="0">
              <a:solidFill>
                <a:srgbClr val="000000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9E9F5E9-FB7D-F329-1877-7FA102100533}"/>
              </a:ext>
            </a:extLst>
          </p:cNvPr>
          <p:cNvSpPr txBox="1"/>
          <p:nvPr/>
        </p:nvSpPr>
        <p:spPr>
          <a:xfrm>
            <a:off x="229166" y="1152705"/>
            <a:ext cx="4573131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 fontAlgn="base" hangingPunct="0">
              <a:tabLst>
                <a:tab pos="135255" algn="l"/>
              </a:tabLst>
            </a:pPr>
            <a:r>
              <a:rPr lang="fr-FR" sz="1350" spc="-8" dirty="0">
                <a:solidFill>
                  <a:srgbClr val="E60028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REGIME DE BASE : INCAPACITE TEMPORAIRE DE TRAVAIL / INVALIDITE PERMANENTE </a:t>
            </a:r>
            <a:endParaRPr lang="fr-FR" sz="2100" dirty="0">
              <a:solidFill>
                <a:srgbClr val="000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183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ZoneTexte 26">
            <a:extLst>
              <a:ext uri="{FF2B5EF4-FFF2-40B4-BE49-F238E27FC236}">
                <a16:creationId xmlns:a16="http://schemas.microsoft.com/office/drawing/2014/main" id="{0D75C0D5-8076-CE00-3794-0A336CA42862}"/>
              </a:ext>
            </a:extLst>
          </p:cNvPr>
          <p:cNvSpPr txBox="1"/>
          <p:nvPr/>
        </p:nvSpPr>
        <p:spPr>
          <a:xfrm>
            <a:off x="297067" y="1281670"/>
            <a:ext cx="7531918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 fontAlgn="base" hangingPunct="0">
              <a:tabLst>
                <a:tab pos="135255" algn="l"/>
              </a:tabLst>
            </a:pPr>
            <a:r>
              <a:rPr lang="fr-FR" sz="1350" dirty="0">
                <a:solidFill>
                  <a:srgbClr val="E60028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OPTION 1 : PERTE DE RETRAITE CONSECUTIVE A UNE INVALIDITE PERMANENTE</a:t>
            </a:r>
            <a:r>
              <a:rPr lang="fr-FR" sz="600" dirty="0">
                <a:solidFill>
                  <a:srgbClr val="E60028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(UNIQUEMENT AU CHOIX DE L’AGENT CNRACL)</a:t>
            </a:r>
            <a:endParaRPr lang="fr-FR" sz="2100" dirty="0">
              <a:solidFill>
                <a:srgbClr val="000000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C2BE77B-D465-C16E-896C-2950865FFAD8}"/>
              </a:ext>
            </a:extLst>
          </p:cNvPr>
          <p:cNvSpPr txBox="1"/>
          <p:nvPr/>
        </p:nvSpPr>
        <p:spPr>
          <a:xfrm>
            <a:off x="297067" y="3499328"/>
            <a:ext cx="4573131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fr-FR" sz="1350" dirty="0">
                <a:solidFill>
                  <a:srgbClr val="E60028"/>
                </a:solidFill>
                <a:highlight>
                  <a:srgbClr val="FFFFFF"/>
                </a:highlight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OPTION 2 : DECES / PTIA </a:t>
            </a:r>
          </a:p>
          <a:p>
            <a:pPr defTabSz="685800"/>
            <a:r>
              <a:rPr lang="fr-FR" sz="600" dirty="0">
                <a:solidFill>
                  <a:srgbClr val="E60028"/>
                </a:solidFill>
                <a:highlight>
                  <a:srgbClr val="FFFFFF"/>
                </a:highlight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(AU CHOIX DE L’AGENT)</a:t>
            </a:r>
            <a:endParaRPr lang="fr-FR" sz="2100" dirty="0">
              <a:solidFill>
                <a:srgbClr val="000000"/>
              </a:solidFill>
              <a:highlight>
                <a:srgbClr val="FFFFFF"/>
              </a:highlight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A94EAB9-0D16-FAFC-3657-F2F01D77D53D}"/>
              </a:ext>
            </a:extLst>
          </p:cNvPr>
          <p:cNvGraphicFramePr>
            <a:graphicFrameLocks noGrp="1"/>
          </p:cNvGraphicFramePr>
          <p:nvPr/>
        </p:nvGraphicFramePr>
        <p:xfrm>
          <a:off x="1485333" y="3957945"/>
          <a:ext cx="5345505" cy="966576"/>
        </p:xfrm>
        <a:graphic>
          <a:graphicData uri="http://schemas.openxmlformats.org/drawingml/2006/table">
            <a:tbl>
              <a:tblPr/>
              <a:tblGrid>
                <a:gridCol w="1753544">
                  <a:extLst>
                    <a:ext uri="{9D8B030D-6E8A-4147-A177-3AD203B41FA5}">
                      <a16:colId xmlns:a16="http://schemas.microsoft.com/office/drawing/2014/main" val="2940671387"/>
                    </a:ext>
                  </a:extLst>
                </a:gridCol>
                <a:gridCol w="1941968">
                  <a:extLst>
                    <a:ext uri="{9D8B030D-6E8A-4147-A177-3AD203B41FA5}">
                      <a16:colId xmlns:a16="http://schemas.microsoft.com/office/drawing/2014/main" val="262502623"/>
                    </a:ext>
                  </a:extLst>
                </a:gridCol>
                <a:gridCol w="1649993">
                  <a:extLst>
                    <a:ext uri="{9D8B030D-6E8A-4147-A177-3AD203B41FA5}">
                      <a16:colId xmlns:a16="http://schemas.microsoft.com/office/drawing/2014/main" val="343832096"/>
                    </a:ext>
                  </a:extLst>
                </a:gridCol>
              </a:tblGrid>
              <a:tr h="2775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fr-FR" sz="8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GARANTIES</a:t>
                      </a:r>
                      <a:endParaRPr lang="fr-FR" sz="8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PRESTATIONS</a:t>
                      </a:r>
                      <a:endParaRPr lang="fr-FR" sz="8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kern="1200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TAUX DE COTISATION</a:t>
                      </a:r>
                    </a:p>
                  </a:txBody>
                  <a:tcPr marL="14288" marR="1428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2484250"/>
                  </a:ext>
                </a:extLst>
              </a:tr>
              <a:tr h="689044">
                <a:tc>
                  <a:txBody>
                    <a:bodyPr/>
                    <a:lstStyle/>
                    <a:p>
                      <a:pPr>
                        <a:tabLst>
                          <a:tab pos="107950" algn="l"/>
                        </a:tabLst>
                      </a:pPr>
                      <a:r>
                        <a:rPr lang="fr-FR" sz="700" dirty="0">
                          <a:solidFill>
                            <a:srgbClr val="000000"/>
                          </a:solidFill>
                          <a:effectLst/>
                          <a:highlight>
                            <a:srgbClr val="DEE2E1"/>
                          </a:highlight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Versement d’un capital</a:t>
                      </a:r>
                      <a:endParaRPr lang="fr-FR" sz="800" dirty="0">
                        <a:effectLst/>
                        <a:highlight>
                          <a:srgbClr val="DEE2E1"/>
                        </a:highlight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2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700" spc="-30" dirty="0">
                          <a:solidFill>
                            <a:srgbClr val="000000"/>
                          </a:solidFill>
                          <a:effectLst/>
                          <a:highlight>
                            <a:srgbClr val="9AE0EA"/>
                          </a:highlight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100 % du traitement de référence annuel net</a:t>
                      </a:r>
                      <a:endParaRPr lang="fr-FR" sz="800" dirty="0">
                        <a:effectLst/>
                        <a:highlight>
                          <a:srgbClr val="9AE0EA"/>
                        </a:highlight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>
                          <a:effectLst/>
                          <a:highlight>
                            <a:srgbClr val="9AE0EA"/>
                          </a:highlight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+ 0,20 %</a:t>
                      </a:r>
                    </a:p>
                  </a:txBody>
                  <a:tcPr marL="14288" marR="1428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0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3073073"/>
                  </a:ext>
                </a:extLst>
              </a:tr>
            </a:tbl>
          </a:graphicData>
        </a:graphic>
      </p:graphicFrame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7260DB53-6986-6A84-02E7-730D450C0909}"/>
              </a:ext>
            </a:extLst>
          </p:cNvPr>
          <p:cNvGraphicFramePr>
            <a:graphicFrameLocks noGrp="1"/>
          </p:cNvGraphicFramePr>
          <p:nvPr/>
        </p:nvGraphicFramePr>
        <p:xfrm>
          <a:off x="1485333" y="1933481"/>
          <a:ext cx="5345505" cy="966576"/>
        </p:xfrm>
        <a:graphic>
          <a:graphicData uri="http://schemas.openxmlformats.org/drawingml/2006/table">
            <a:tbl>
              <a:tblPr/>
              <a:tblGrid>
                <a:gridCol w="1753544">
                  <a:extLst>
                    <a:ext uri="{9D8B030D-6E8A-4147-A177-3AD203B41FA5}">
                      <a16:colId xmlns:a16="http://schemas.microsoft.com/office/drawing/2014/main" val="2940671387"/>
                    </a:ext>
                  </a:extLst>
                </a:gridCol>
                <a:gridCol w="1941968">
                  <a:extLst>
                    <a:ext uri="{9D8B030D-6E8A-4147-A177-3AD203B41FA5}">
                      <a16:colId xmlns:a16="http://schemas.microsoft.com/office/drawing/2014/main" val="262502623"/>
                    </a:ext>
                  </a:extLst>
                </a:gridCol>
                <a:gridCol w="1649993">
                  <a:extLst>
                    <a:ext uri="{9D8B030D-6E8A-4147-A177-3AD203B41FA5}">
                      <a16:colId xmlns:a16="http://schemas.microsoft.com/office/drawing/2014/main" val="343832096"/>
                    </a:ext>
                  </a:extLst>
                </a:gridCol>
              </a:tblGrid>
              <a:tr h="2775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80340" algn="l"/>
                        </a:tabLst>
                        <a:defRPr/>
                      </a:pPr>
                      <a:r>
                        <a:rPr lang="fr-FR" sz="8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GARANTIES</a:t>
                      </a:r>
                      <a:endParaRPr lang="fr-FR" sz="8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PRESTATIONS</a:t>
                      </a:r>
                      <a:endParaRPr lang="fr-FR" sz="800" dirty="0">
                        <a:effectLst/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b="1" kern="1200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TAUX DE COTISATION</a:t>
                      </a:r>
                    </a:p>
                  </a:txBody>
                  <a:tcPr marL="14288" marR="1428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2484250"/>
                  </a:ext>
                </a:extLst>
              </a:tr>
              <a:tr h="689044">
                <a:tc>
                  <a:txBody>
                    <a:bodyPr/>
                    <a:lstStyle/>
                    <a:p>
                      <a:pPr>
                        <a:tabLst>
                          <a:tab pos="107950" algn="l"/>
                        </a:tabLst>
                      </a:pPr>
                      <a:r>
                        <a:rPr lang="fr-FR" sz="700" dirty="0">
                          <a:solidFill>
                            <a:srgbClr val="000000"/>
                          </a:solidFill>
                          <a:effectLst/>
                          <a:highlight>
                            <a:srgbClr val="DEE2E1"/>
                          </a:highlight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Versement d’une rente  </a:t>
                      </a:r>
                      <a:endParaRPr lang="fr-FR" sz="800" dirty="0">
                        <a:effectLst/>
                        <a:highlight>
                          <a:srgbClr val="DEE2E1"/>
                        </a:highlight>
                        <a:latin typeface="Verdan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4288" marR="1428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2E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700" spc="-30" dirty="0">
                          <a:solidFill>
                            <a:srgbClr val="000000"/>
                          </a:solidFill>
                          <a:effectLst/>
                          <a:highlight>
                            <a:srgbClr val="9AE0EA"/>
                          </a:highlight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90 % de la perte de retraite nette justifiée</a:t>
                      </a:r>
                      <a:endParaRPr lang="fr-FR" sz="700" dirty="0">
                        <a:highlight>
                          <a:srgbClr val="9AE0EA"/>
                        </a:highlight>
                      </a:endParaRPr>
                    </a:p>
                  </a:txBody>
                  <a:tcPr marL="14288" marR="1428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0E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b="1" dirty="0">
                          <a:effectLst/>
                          <a:highlight>
                            <a:srgbClr val="9AE0EA"/>
                          </a:highlight>
                          <a:latin typeface="Verdana" panose="020B060403050404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+ 0,60%</a:t>
                      </a:r>
                      <a:endParaRPr lang="fr-FR" sz="800" dirty="0">
                        <a:highlight>
                          <a:srgbClr val="9AE0EA"/>
                        </a:highlight>
                      </a:endParaRPr>
                    </a:p>
                  </a:txBody>
                  <a:tcPr marL="14288" marR="14288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E0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30730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3674991"/>
      </p:ext>
    </p:extLst>
  </p:cSld>
  <p:clrMapOvr>
    <a:masterClrMapping/>
  </p:clrMapOvr>
</p:sld>
</file>

<file path=ppt/theme/theme1.xml><?xml version="1.0" encoding="utf-8"?>
<a:theme xmlns:a="http://schemas.openxmlformats.org/drawingml/2006/main" name="Animation type cciale2 gestion Reims">
  <a:themeElements>
    <a:clrScheme name="Personnalisé 3">
      <a:dk1>
        <a:srgbClr val="E60028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Collecteam nuancier">
      <a:dk1>
        <a:srgbClr val="000000"/>
      </a:dk1>
      <a:lt1>
        <a:srgbClr val="FFFFFF"/>
      </a:lt1>
      <a:dk2>
        <a:srgbClr val="717C7D"/>
      </a:dk2>
      <a:lt2>
        <a:srgbClr val="EDEDED"/>
      </a:lt2>
      <a:accent1>
        <a:srgbClr val="E30613"/>
      </a:accent1>
      <a:accent2>
        <a:srgbClr val="88C6A0"/>
      </a:accent2>
      <a:accent3>
        <a:srgbClr val="71C7D7"/>
      </a:accent3>
      <a:accent4>
        <a:srgbClr val="28398E"/>
      </a:accent4>
      <a:accent5>
        <a:srgbClr val="EFDF00"/>
      </a:accent5>
      <a:accent6>
        <a:srgbClr val="E9521D"/>
      </a:accent6>
      <a:hlink>
        <a:srgbClr val="A61A2F"/>
      </a:hlink>
      <a:folHlink>
        <a:srgbClr val="CCD5D8"/>
      </a:folHlink>
    </a:clrScheme>
    <a:fontScheme name="Collecteam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nimation CDG 46" id="{E6C280CC-474F-42CA-AFD5-61942D105EDC}" vid="{612E7983-7071-4F9F-A9F8-FEE15ED8E420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Animation type cciale</Template>
  <TotalTime>2038</TotalTime>
  <Words>1313</Words>
  <Application>Microsoft Office PowerPoint</Application>
  <PresentationFormat>Affichage à l'écran (4:3)</PresentationFormat>
  <Paragraphs>246</Paragraphs>
  <Slides>19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19</vt:i4>
      </vt:variant>
    </vt:vector>
  </HeadingPairs>
  <TitlesOfParts>
    <vt:vector size="31" baseType="lpstr">
      <vt:lpstr>Andalus</vt:lpstr>
      <vt:lpstr>Aptos</vt:lpstr>
      <vt:lpstr>Arial</vt:lpstr>
      <vt:lpstr>Calibri</vt:lpstr>
      <vt:lpstr>Century Gothic</vt:lpstr>
      <vt:lpstr>Google Sans</vt:lpstr>
      <vt:lpstr>Tahoma</vt:lpstr>
      <vt:lpstr>Times New Roman</vt:lpstr>
      <vt:lpstr>Verdana</vt:lpstr>
      <vt:lpstr>Wingdings</vt:lpstr>
      <vt:lpstr>Animation type cciale2 gestion Reims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MODALITÉS D’ADHÉSION</vt:lpstr>
      <vt:lpstr>Présentation PowerPoint</vt:lpstr>
      <vt:lpstr>Présentation PowerPoint</vt:lpstr>
      <vt:lpstr>Présentation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TDJ DE JESUS PINTO REIS Tatiana</dc:creator>
  <cp:lastModifiedBy>Anne-Sophie PARAIRE</cp:lastModifiedBy>
  <cp:revision>134</cp:revision>
  <cp:lastPrinted>2023-08-22T13:54:23Z</cp:lastPrinted>
  <dcterms:created xsi:type="dcterms:W3CDTF">2020-08-11T09:52:17Z</dcterms:created>
  <dcterms:modified xsi:type="dcterms:W3CDTF">2024-09-24T13:42:14Z</dcterms:modified>
</cp:coreProperties>
</file>