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535" r:id="rId3"/>
    <p:sldId id="541" r:id="rId4"/>
    <p:sldId id="537" r:id="rId5"/>
    <p:sldId id="561" r:id="rId6"/>
    <p:sldId id="563" r:id="rId7"/>
    <p:sldId id="466" r:id="rId8"/>
    <p:sldId id="268" r:id="rId9"/>
    <p:sldId id="269" r:id="rId10"/>
    <p:sldId id="529" r:id="rId11"/>
    <p:sldId id="406" r:id="rId12"/>
    <p:sldId id="393" r:id="rId13"/>
    <p:sldId id="539" r:id="rId14"/>
    <p:sldId id="564" r:id="rId15"/>
    <p:sldId id="565" r:id="rId16"/>
    <p:sldId id="543" r:id="rId17"/>
    <p:sldId id="544" r:id="rId18"/>
    <p:sldId id="545" r:id="rId19"/>
    <p:sldId id="567" r:id="rId20"/>
    <p:sldId id="279" r:id="rId21"/>
    <p:sldId id="557" r:id="rId22"/>
    <p:sldId id="538" r:id="rId23"/>
    <p:sldId id="547" r:id="rId24"/>
    <p:sldId id="568" r:id="rId25"/>
    <p:sldId id="558" r:id="rId26"/>
    <p:sldId id="560" r:id="rId27"/>
    <p:sldId id="531" r:id="rId28"/>
    <p:sldId id="321" r:id="rId29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E0EA"/>
    <a:srgbClr val="9A7C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498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41C15-550B-4C48-9A2D-FCFE4481BE57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F7162C-9CB5-4AB9-B9B4-D133F3885E67}">
      <dgm:prSet phldrT="[Texte]" custScaleX="117717" custScaleY="112134" custLinFactNeighborX="792" custLinFactNeighborY="-2376"/>
      <dgm:spPr>
        <a:xfrm>
          <a:off x="2168123" y="1244666"/>
          <a:ext cx="1811526" cy="1725610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r-FR" dirty="0"/>
        </a:p>
      </dgm:t>
    </dgm:pt>
    <dgm:pt modelId="{FB76D7DB-AF52-47E4-8828-D2F410740F68}" type="sibTrans" cxnId="{0F22CEC2-EFFF-4361-BB7F-C30732589B39}">
      <dgm:prSet/>
      <dgm:spPr/>
      <dgm:t>
        <a:bodyPr/>
        <a:lstStyle/>
        <a:p>
          <a:endParaRPr lang="fr-FR"/>
        </a:p>
      </dgm:t>
    </dgm:pt>
    <dgm:pt modelId="{F3552EE8-30FE-4ACA-9864-85A235BF752A}" type="parTrans" cxnId="{0F22CEC2-EFFF-4361-BB7F-C30732589B39}">
      <dgm:prSet/>
      <dgm:spPr/>
      <dgm:t>
        <a:bodyPr/>
        <a:lstStyle/>
        <a:p>
          <a:endParaRPr lang="fr-FR"/>
        </a:p>
      </dgm:t>
    </dgm:pt>
    <dgm:pt modelId="{9FA431E1-AF15-4077-B84D-42D2C91F699C}">
      <dgm:prSet phldrT="[Texte]"/>
      <dgm:spPr>
        <a:xfrm>
          <a:off x="1094050" y="2463672"/>
          <a:ext cx="1077217" cy="1077217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B2C88D33-BD37-4B6D-9552-ED6F6E8E6DC4}">
      <dgm:prSet phldrT="[Texte]"/>
      <dgm:spPr>
        <a:xfrm>
          <a:off x="3924731" y="2372361"/>
          <a:ext cx="1077217" cy="1259838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C0A77CAB-9D8C-4E4F-9A65-2B618272D6B2}">
      <dgm:prSet phldrT="[Texte]"/>
      <dgm:spPr>
        <a:xfrm>
          <a:off x="2306125" y="-9416"/>
          <a:ext cx="1483749" cy="1120511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3892F257-1754-4E59-AC28-9AA5EC096097}" type="sibTrans" cxnId="{C430ED4C-CBFF-4F7E-BED1-5B8485BD2474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79A6029F-7D51-48DE-9C02-FA58B7109672}" type="parTrans" cxnId="{C430ED4C-CBFF-4F7E-BED1-5B8485BD2474}">
      <dgm:prSet/>
      <dgm:spPr/>
      <dgm:t>
        <a:bodyPr/>
        <a:lstStyle/>
        <a:p>
          <a:endParaRPr lang="fr-FR"/>
        </a:p>
      </dgm:t>
    </dgm:pt>
    <dgm:pt modelId="{A06F6615-2580-41FE-8D90-3F72D7B124C7}" type="sibTrans" cxnId="{3DC1383A-4B85-431C-A057-195E490BFC95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D808A8A4-62E1-42D9-AE2D-A05DDF14A060}" type="parTrans" cxnId="{3DC1383A-4B85-431C-A057-195E490BFC95}">
      <dgm:prSet/>
      <dgm:spPr/>
      <dgm:t>
        <a:bodyPr/>
        <a:lstStyle/>
        <a:p>
          <a:endParaRPr lang="fr-FR"/>
        </a:p>
      </dgm:t>
    </dgm:pt>
    <dgm:pt modelId="{22F609A2-AEC5-4692-9A5D-708B74A5B9F8}" type="sibTrans" cxnId="{51CB08AB-B9F4-420A-9E51-DB78182C8473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EAF39976-F996-445D-813C-9FE4F7E568E1}" type="parTrans" cxnId="{51CB08AB-B9F4-420A-9E51-DB78182C8473}">
      <dgm:prSet/>
      <dgm:spPr/>
      <dgm:t>
        <a:bodyPr/>
        <a:lstStyle/>
        <a:p>
          <a:endParaRPr lang="fr-FR"/>
        </a:p>
      </dgm:t>
    </dgm:pt>
    <dgm:pt modelId="{65A2B0D7-2698-4ACE-B6CF-5735AFBEE316}">
      <dgm:prSet phldrT="[Texte]" custScaleX="117717" custScaleY="112134" custLinFactNeighborX="792" custLinFactNeighborY="-2376"/>
      <dgm:spPr>
        <a:xfrm>
          <a:off x="2168123" y="1244666"/>
          <a:ext cx="1811526" cy="1725610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r-FR"/>
        </a:p>
      </dgm:t>
    </dgm:pt>
    <dgm:pt modelId="{5AF3BD12-1143-4C27-A62C-C319E92CB3EB}" type="parTrans" cxnId="{EB2E84EB-46BC-4128-AC76-2D8E117B2D32}">
      <dgm:prSet/>
      <dgm:spPr/>
      <dgm:t>
        <a:bodyPr/>
        <a:lstStyle/>
        <a:p>
          <a:endParaRPr lang="fr-FR"/>
        </a:p>
      </dgm:t>
    </dgm:pt>
    <dgm:pt modelId="{60A54D97-1C6F-4F93-83B2-7E6B5BA45563}" type="sibTrans" cxnId="{EB2E84EB-46BC-4128-AC76-2D8E117B2D32}">
      <dgm:prSet/>
      <dgm:spPr/>
      <dgm:t>
        <a:bodyPr/>
        <a:lstStyle/>
        <a:p>
          <a:endParaRPr lang="fr-FR"/>
        </a:p>
      </dgm:t>
    </dgm:pt>
    <dgm:pt modelId="{17AB166B-030E-4536-BFF0-67D39DDC99C9}">
      <dgm:prSet phldrT="[Texte]" custT="1"/>
      <dgm:spPr>
        <a:xfrm>
          <a:off x="2168123" y="1244666"/>
          <a:ext cx="1811526" cy="1725610"/>
        </a:xfr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 lIns="0" rIns="0"/>
        <a:lstStyle/>
        <a:p>
          <a:pPr>
            <a:spcAft>
              <a:spcPts val="0"/>
            </a:spcAft>
          </a:pPr>
          <a:endParaRPr lang="fr-FR" sz="1000" b="1" dirty="0">
            <a:solidFill>
              <a:sysClr val="windowText" lastClr="000000"/>
            </a:solidFill>
            <a:latin typeface="Verdana"/>
            <a:ea typeface="+mn-ea"/>
            <a:cs typeface="+mn-cs"/>
          </a:endParaRPr>
        </a:p>
      </dgm:t>
    </dgm:pt>
    <dgm:pt modelId="{2C311800-0BCA-4867-9BDE-9038D6A97339}" type="sibTrans" cxnId="{3212ACDC-600E-467D-824F-C009C574BAD7}">
      <dgm:prSet/>
      <dgm:spPr/>
      <dgm:t>
        <a:bodyPr/>
        <a:lstStyle/>
        <a:p>
          <a:endParaRPr lang="fr-FR"/>
        </a:p>
      </dgm:t>
    </dgm:pt>
    <dgm:pt modelId="{274AE94E-0B6A-4147-9569-46BFF23ADCEC}" type="parTrans" cxnId="{3212ACDC-600E-467D-824F-C009C574BAD7}">
      <dgm:prSet/>
      <dgm:spPr/>
      <dgm:t>
        <a:bodyPr/>
        <a:lstStyle/>
        <a:p>
          <a:endParaRPr lang="fr-FR"/>
        </a:p>
      </dgm:t>
    </dgm:pt>
    <dgm:pt modelId="{DBFF0277-4EE0-49AF-A55B-A992A7922484}" type="pres">
      <dgm:prSet presAssocID="{8BF41C15-550B-4C48-9A2D-FCFE4481BE5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200C1A4-E317-4541-B7EF-3F77E336681A}" type="pres">
      <dgm:prSet presAssocID="{17AB166B-030E-4536-BFF0-67D39DDC99C9}" presName="centerShape" presStyleLbl="node0" presStyleIdx="0" presStyleCnt="1" custScaleX="120191" custScaleY="123220" custLinFactNeighborX="792" custLinFactNeighborY="-2376"/>
      <dgm:spPr>
        <a:prstGeom prst="ellipse">
          <a:avLst/>
        </a:prstGeom>
      </dgm:spPr>
    </dgm:pt>
    <dgm:pt modelId="{ACBFC75A-7EA3-40C3-A46D-5FA9EF9925EC}" type="pres">
      <dgm:prSet presAssocID="{C0A77CAB-9D8C-4E4F-9A65-2B618272D6B2}" presName="node" presStyleLbl="node1" presStyleIdx="0" presStyleCnt="3" custScaleX="137739" custScaleY="104019">
        <dgm:presLayoutVars>
          <dgm:bulletEnabled val="1"/>
        </dgm:presLayoutVars>
      </dgm:prSet>
      <dgm:spPr>
        <a:prstGeom prst="ellipse">
          <a:avLst/>
        </a:prstGeom>
      </dgm:spPr>
    </dgm:pt>
    <dgm:pt modelId="{97FB8949-3EBA-4C00-8363-A3607BDA0E6A}" type="pres">
      <dgm:prSet presAssocID="{C0A77CAB-9D8C-4E4F-9A65-2B618272D6B2}" presName="dummy" presStyleCnt="0"/>
      <dgm:spPr/>
    </dgm:pt>
    <dgm:pt modelId="{4B77329E-D39E-417E-ADE3-EF9208E0F495}" type="pres">
      <dgm:prSet presAssocID="{22F609A2-AEC5-4692-9A5D-708B74A5B9F8}" presName="sibTrans" presStyleLbl="sibTrans2D1" presStyleIdx="0" presStyleCnt="3"/>
      <dgm:spPr>
        <a:prstGeom prst="blockArc">
          <a:avLst>
            <a:gd name="adj1" fmla="val 16200000"/>
            <a:gd name="adj2" fmla="val 1800000"/>
            <a:gd name="adj3" fmla="val 4636"/>
          </a:avLst>
        </a:prstGeom>
      </dgm:spPr>
    </dgm:pt>
    <dgm:pt modelId="{03E6C86F-00EB-485C-AA31-2CB1090F1554}" type="pres">
      <dgm:prSet presAssocID="{B2C88D33-BD37-4B6D-9552-ED6F6E8E6DC4}" presName="node" presStyleLbl="node1" presStyleIdx="1" presStyleCnt="3" custScaleY="116953">
        <dgm:presLayoutVars>
          <dgm:bulletEnabled val="1"/>
        </dgm:presLayoutVars>
      </dgm:prSet>
      <dgm:spPr>
        <a:prstGeom prst="ellipse">
          <a:avLst/>
        </a:prstGeom>
      </dgm:spPr>
    </dgm:pt>
    <dgm:pt modelId="{30341655-46AA-4CB6-B6DE-5772D2F46E16}" type="pres">
      <dgm:prSet presAssocID="{B2C88D33-BD37-4B6D-9552-ED6F6E8E6DC4}" presName="dummy" presStyleCnt="0"/>
      <dgm:spPr/>
    </dgm:pt>
    <dgm:pt modelId="{6B91E35A-44A6-4470-AC15-1CCB2906CFED}" type="pres">
      <dgm:prSet presAssocID="{A06F6615-2580-41FE-8D90-3F72D7B124C7}" presName="sibTrans" presStyleLbl="sibTrans2D1" presStyleIdx="1" presStyleCnt="3"/>
      <dgm:spPr>
        <a:prstGeom prst="blockArc">
          <a:avLst>
            <a:gd name="adj1" fmla="val 1800000"/>
            <a:gd name="adj2" fmla="val 9000000"/>
            <a:gd name="adj3" fmla="val 4636"/>
          </a:avLst>
        </a:prstGeom>
      </dgm:spPr>
    </dgm:pt>
    <dgm:pt modelId="{2248BB85-608F-4445-82F8-2A4A56CFB1CD}" type="pres">
      <dgm:prSet presAssocID="{9FA431E1-AF15-4077-B84D-42D2C91F699C}" presName="node" presStyleLbl="node1" presStyleIdx="2" presStyleCnt="3">
        <dgm:presLayoutVars>
          <dgm:bulletEnabled val="1"/>
        </dgm:presLayoutVars>
      </dgm:prSet>
      <dgm:spPr>
        <a:prstGeom prst="ellipse">
          <a:avLst/>
        </a:prstGeom>
      </dgm:spPr>
    </dgm:pt>
    <dgm:pt modelId="{F04DF0E0-EF66-4A6D-A5CC-09D53B68C4BD}" type="pres">
      <dgm:prSet presAssocID="{9FA431E1-AF15-4077-B84D-42D2C91F699C}" presName="dummy" presStyleCnt="0"/>
      <dgm:spPr/>
    </dgm:pt>
    <dgm:pt modelId="{7CC49E11-9581-4E38-9BB7-310F06AE44C4}" type="pres">
      <dgm:prSet presAssocID="{3892F257-1754-4E59-AC28-9AA5EC096097}" presName="sibTrans" presStyleLbl="sibTrans2D1" presStyleIdx="2" presStyleCnt="3"/>
      <dgm:spPr>
        <a:prstGeom prst="blockArc">
          <a:avLst>
            <a:gd name="adj1" fmla="val 9000000"/>
            <a:gd name="adj2" fmla="val 16200000"/>
            <a:gd name="adj3" fmla="val 4636"/>
          </a:avLst>
        </a:prstGeom>
      </dgm:spPr>
    </dgm:pt>
  </dgm:ptLst>
  <dgm:cxnLst>
    <dgm:cxn modelId="{F124712E-F044-4986-9398-E56B020CFD51}" type="presOf" srcId="{9FA431E1-AF15-4077-B84D-42D2C91F699C}" destId="{2248BB85-608F-4445-82F8-2A4A56CFB1CD}" srcOrd="0" destOrd="0" presId="urn:microsoft.com/office/officeart/2005/8/layout/radial6"/>
    <dgm:cxn modelId="{DF3CAD35-C23F-4089-A1B1-C8B37CCC7479}" type="presOf" srcId="{3892F257-1754-4E59-AC28-9AA5EC096097}" destId="{7CC49E11-9581-4E38-9BB7-310F06AE44C4}" srcOrd="0" destOrd="0" presId="urn:microsoft.com/office/officeart/2005/8/layout/radial6"/>
    <dgm:cxn modelId="{0287E739-DC18-4DD0-B88E-9C58962F38CB}" type="presOf" srcId="{22F609A2-AEC5-4692-9A5D-708B74A5B9F8}" destId="{4B77329E-D39E-417E-ADE3-EF9208E0F495}" srcOrd="0" destOrd="0" presId="urn:microsoft.com/office/officeart/2005/8/layout/radial6"/>
    <dgm:cxn modelId="{3DC1383A-4B85-431C-A057-195E490BFC95}" srcId="{17AB166B-030E-4536-BFF0-67D39DDC99C9}" destId="{B2C88D33-BD37-4B6D-9552-ED6F6E8E6DC4}" srcOrd="1" destOrd="0" parTransId="{D808A8A4-62E1-42D9-AE2D-A05DDF14A060}" sibTransId="{A06F6615-2580-41FE-8D90-3F72D7B124C7}"/>
    <dgm:cxn modelId="{8B17343D-2911-4914-94B8-C16DC5C808DD}" type="presOf" srcId="{B2C88D33-BD37-4B6D-9552-ED6F6E8E6DC4}" destId="{03E6C86F-00EB-485C-AA31-2CB1090F1554}" srcOrd="0" destOrd="0" presId="urn:microsoft.com/office/officeart/2005/8/layout/radial6"/>
    <dgm:cxn modelId="{F957743E-7848-48D2-A9E5-F626D1E80B7D}" type="presOf" srcId="{A06F6615-2580-41FE-8D90-3F72D7B124C7}" destId="{6B91E35A-44A6-4470-AC15-1CCB2906CFED}" srcOrd="0" destOrd="0" presId="urn:microsoft.com/office/officeart/2005/8/layout/radial6"/>
    <dgm:cxn modelId="{C430ED4C-CBFF-4F7E-BED1-5B8485BD2474}" srcId="{17AB166B-030E-4536-BFF0-67D39DDC99C9}" destId="{9FA431E1-AF15-4077-B84D-42D2C91F699C}" srcOrd="2" destOrd="0" parTransId="{79A6029F-7D51-48DE-9C02-FA58B7109672}" sibTransId="{3892F257-1754-4E59-AC28-9AA5EC096097}"/>
    <dgm:cxn modelId="{F13235A0-22F8-49F4-9C90-6694CD9E3FBF}" type="presOf" srcId="{C0A77CAB-9D8C-4E4F-9A65-2B618272D6B2}" destId="{ACBFC75A-7EA3-40C3-A46D-5FA9EF9925EC}" srcOrd="0" destOrd="0" presId="urn:microsoft.com/office/officeart/2005/8/layout/radial6"/>
    <dgm:cxn modelId="{51CB08AB-B9F4-420A-9E51-DB78182C8473}" srcId="{17AB166B-030E-4536-BFF0-67D39DDC99C9}" destId="{C0A77CAB-9D8C-4E4F-9A65-2B618272D6B2}" srcOrd="0" destOrd="0" parTransId="{EAF39976-F996-445D-813C-9FE4F7E568E1}" sibTransId="{22F609A2-AEC5-4692-9A5D-708B74A5B9F8}"/>
    <dgm:cxn modelId="{10B288BC-9D86-4ABC-828B-B8D31352D604}" type="presOf" srcId="{8BF41C15-550B-4C48-9A2D-FCFE4481BE57}" destId="{DBFF0277-4EE0-49AF-A55B-A992A7922484}" srcOrd="0" destOrd="0" presId="urn:microsoft.com/office/officeart/2005/8/layout/radial6"/>
    <dgm:cxn modelId="{0F22CEC2-EFFF-4361-BB7F-C30732589B39}" srcId="{8BF41C15-550B-4C48-9A2D-FCFE4481BE57}" destId="{E1F7162C-9CB5-4AB9-B9B4-D133F3885E67}" srcOrd="2" destOrd="0" parTransId="{F3552EE8-30FE-4ACA-9864-85A235BF752A}" sibTransId="{FB76D7DB-AF52-47E4-8828-D2F410740F68}"/>
    <dgm:cxn modelId="{13DA39DC-4778-4DB8-AEE3-F002C75A3C6D}" type="presOf" srcId="{17AB166B-030E-4536-BFF0-67D39DDC99C9}" destId="{8200C1A4-E317-4541-B7EF-3F77E336681A}" srcOrd="0" destOrd="0" presId="urn:microsoft.com/office/officeart/2005/8/layout/radial6"/>
    <dgm:cxn modelId="{3212ACDC-600E-467D-824F-C009C574BAD7}" srcId="{8BF41C15-550B-4C48-9A2D-FCFE4481BE57}" destId="{17AB166B-030E-4536-BFF0-67D39DDC99C9}" srcOrd="0" destOrd="0" parTransId="{274AE94E-0B6A-4147-9569-46BFF23ADCEC}" sibTransId="{2C311800-0BCA-4867-9BDE-9038D6A97339}"/>
    <dgm:cxn modelId="{EB2E84EB-46BC-4128-AC76-2D8E117B2D32}" srcId="{8BF41C15-550B-4C48-9A2D-FCFE4481BE57}" destId="{65A2B0D7-2698-4ACE-B6CF-5735AFBEE316}" srcOrd="1" destOrd="0" parTransId="{5AF3BD12-1143-4C27-A62C-C319E92CB3EB}" sibTransId="{60A54D97-1C6F-4F93-83B2-7E6B5BA45563}"/>
    <dgm:cxn modelId="{5618A045-73DC-4BB7-8CBA-C6AE30AE6542}" type="presParOf" srcId="{DBFF0277-4EE0-49AF-A55B-A992A7922484}" destId="{8200C1A4-E317-4541-B7EF-3F77E336681A}" srcOrd="0" destOrd="0" presId="urn:microsoft.com/office/officeart/2005/8/layout/radial6"/>
    <dgm:cxn modelId="{570F2AA3-0230-4CD5-972B-1B7F20E3C3A1}" type="presParOf" srcId="{DBFF0277-4EE0-49AF-A55B-A992A7922484}" destId="{ACBFC75A-7EA3-40C3-A46D-5FA9EF9925EC}" srcOrd="1" destOrd="0" presId="urn:microsoft.com/office/officeart/2005/8/layout/radial6"/>
    <dgm:cxn modelId="{839C5B8D-05CC-476B-9235-31E5D7EBC3CF}" type="presParOf" srcId="{DBFF0277-4EE0-49AF-A55B-A992A7922484}" destId="{97FB8949-3EBA-4C00-8363-A3607BDA0E6A}" srcOrd="2" destOrd="0" presId="urn:microsoft.com/office/officeart/2005/8/layout/radial6"/>
    <dgm:cxn modelId="{FBD21C4C-E545-46B4-9C35-E8C4D487A712}" type="presParOf" srcId="{DBFF0277-4EE0-49AF-A55B-A992A7922484}" destId="{4B77329E-D39E-417E-ADE3-EF9208E0F495}" srcOrd="3" destOrd="0" presId="urn:microsoft.com/office/officeart/2005/8/layout/radial6"/>
    <dgm:cxn modelId="{811AA5D5-8B26-436D-86CC-4DD6262962EE}" type="presParOf" srcId="{DBFF0277-4EE0-49AF-A55B-A992A7922484}" destId="{03E6C86F-00EB-485C-AA31-2CB1090F1554}" srcOrd="4" destOrd="0" presId="urn:microsoft.com/office/officeart/2005/8/layout/radial6"/>
    <dgm:cxn modelId="{B7DC7633-4B78-4EB6-9EFB-6DE57EC9C40A}" type="presParOf" srcId="{DBFF0277-4EE0-49AF-A55B-A992A7922484}" destId="{30341655-46AA-4CB6-B6DE-5772D2F46E16}" srcOrd="5" destOrd="0" presId="urn:microsoft.com/office/officeart/2005/8/layout/radial6"/>
    <dgm:cxn modelId="{CB0003CE-32A3-4564-A9C6-A48D41D21A0E}" type="presParOf" srcId="{DBFF0277-4EE0-49AF-A55B-A992A7922484}" destId="{6B91E35A-44A6-4470-AC15-1CCB2906CFED}" srcOrd="6" destOrd="0" presId="urn:microsoft.com/office/officeart/2005/8/layout/radial6"/>
    <dgm:cxn modelId="{82DF2FB4-6540-48EB-9FDB-7D1A11C2BBA2}" type="presParOf" srcId="{DBFF0277-4EE0-49AF-A55B-A992A7922484}" destId="{2248BB85-608F-4445-82F8-2A4A56CFB1CD}" srcOrd="7" destOrd="0" presId="urn:microsoft.com/office/officeart/2005/8/layout/radial6"/>
    <dgm:cxn modelId="{E9A5435B-08B2-47F9-ABD2-7AD2834A8594}" type="presParOf" srcId="{DBFF0277-4EE0-49AF-A55B-A992A7922484}" destId="{F04DF0E0-EF66-4A6D-A5CC-09D53B68C4BD}" srcOrd="8" destOrd="0" presId="urn:microsoft.com/office/officeart/2005/8/layout/radial6"/>
    <dgm:cxn modelId="{F8AB1E84-1AF0-49EC-B678-63683045AB1F}" type="presParOf" srcId="{DBFF0277-4EE0-49AF-A55B-A992A7922484}" destId="{7CC49E11-9581-4E38-9BB7-310F06AE44C4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C49E11-9581-4E38-9BB7-310F06AE44C4}">
      <dsp:nvSpPr>
        <dsp:cNvPr id="0" name=""/>
        <dsp:cNvSpPr/>
      </dsp:nvSpPr>
      <dsp:spPr>
        <a:xfrm>
          <a:off x="1425347" y="535217"/>
          <a:ext cx="3498047" cy="3498047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1E35A-44A6-4470-AC15-1CCB2906CFED}">
      <dsp:nvSpPr>
        <dsp:cNvPr id="0" name=""/>
        <dsp:cNvSpPr/>
      </dsp:nvSpPr>
      <dsp:spPr>
        <a:xfrm>
          <a:off x="1425347" y="535217"/>
          <a:ext cx="3498047" cy="3498047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7329E-D39E-417E-ADE3-EF9208E0F495}">
      <dsp:nvSpPr>
        <dsp:cNvPr id="0" name=""/>
        <dsp:cNvSpPr/>
      </dsp:nvSpPr>
      <dsp:spPr>
        <a:xfrm>
          <a:off x="1425347" y="535217"/>
          <a:ext cx="3498047" cy="3498047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0C1A4-E317-4541-B7EF-3F77E336681A}">
      <dsp:nvSpPr>
        <dsp:cNvPr id="0" name=""/>
        <dsp:cNvSpPr/>
      </dsp:nvSpPr>
      <dsp:spPr>
        <a:xfrm>
          <a:off x="2234565" y="1211819"/>
          <a:ext cx="1933735" cy="1982468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  <a:miter lim="800000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fr-FR" sz="1000" b="1" kern="1200" dirty="0">
            <a:solidFill>
              <a:sysClr val="windowText" lastClr="000000"/>
            </a:solidFill>
            <a:latin typeface="Verdana"/>
            <a:ea typeface="+mn-ea"/>
            <a:cs typeface="+mn-cs"/>
          </a:endParaRPr>
        </a:p>
      </dsp:txBody>
      <dsp:txXfrm>
        <a:off x="2517754" y="1502145"/>
        <a:ext cx="1367357" cy="1401816"/>
      </dsp:txXfrm>
    </dsp:sp>
    <dsp:sp modelId="{ACBFC75A-7EA3-40C3-A46D-5FA9EF9925EC}">
      <dsp:nvSpPr>
        <dsp:cNvPr id="0" name=""/>
        <dsp:cNvSpPr/>
      </dsp:nvSpPr>
      <dsp:spPr>
        <a:xfrm>
          <a:off x="2398749" y="-9980"/>
          <a:ext cx="1551243" cy="1171482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2625923" y="161580"/>
        <a:ext cx="1096895" cy="828362"/>
      </dsp:txXfrm>
    </dsp:sp>
    <dsp:sp modelId="{03E6C86F-00EB-485C-AA31-2CB1090F1554}">
      <dsp:nvSpPr>
        <dsp:cNvPr id="0" name=""/>
        <dsp:cNvSpPr/>
      </dsp:nvSpPr>
      <dsp:spPr>
        <a:xfrm>
          <a:off x="4090848" y="2479907"/>
          <a:ext cx="1126219" cy="1317147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4255779" y="2672799"/>
        <a:ext cx="796357" cy="931363"/>
      </dsp:txXfrm>
    </dsp:sp>
    <dsp:sp modelId="{2248BB85-608F-4445-82F8-2A4A56CFB1CD}">
      <dsp:nvSpPr>
        <dsp:cNvPr id="0" name=""/>
        <dsp:cNvSpPr/>
      </dsp:nvSpPr>
      <dsp:spPr>
        <a:xfrm>
          <a:off x="1131674" y="2575371"/>
          <a:ext cx="1126219" cy="1126219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8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1296605" y="2740302"/>
        <a:ext cx="796357" cy="796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A10DFD1-A3BE-DB71-451E-14AB85DECE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F2CEB6D-150E-8687-4DD6-5F60984173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C6133-8B81-4BDD-AF11-D18797CA76E1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61095E-A529-13DA-CD11-1DC623F6A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974937E-16B8-2D70-2919-5767618EDC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F1E30-F6AC-4F14-B70B-A92E34E49B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028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F86B6-C7E6-46D8-A1B2-DE2E57449C52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975ED1-84DE-413F-A682-600AC17DA3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8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u="sng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les agents contractuels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Intervention possible de </a:t>
            </a:r>
            <a:r>
              <a:rPr 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Collecteam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compter du 4</a:t>
            </a:r>
            <a:r>
              <a:rPr lang="fr-FR" sz="1200" baseline="30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ème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jour d’arrêt (discontinu)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Pour les agents contractuels de droit public :</a:t>
            </a:r>
            <a:endParaRPr lang="fr-FR" sz="1800" b="0" i="0" u="none" strike="noStrike" baseline="0" dirty="0">
              <a:solidFill>
                <a:srgbClr val="404040"/>
              </a:solidFill>
              <a:latin typeface="Century Gothic" panose="020B050202020202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Un agent contractuel dépend du régime général de la Sécurité Sociale. Il perçoit des indemnités journalières pour maladie non-professionnelle 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(si au moins 150h travaillées au cours des 3 derniers mois civils précédant l’arrêt)</a:t>
            </a:r>
            <a:endParaRPr lang="fr-FR" sz="1800" b="0" i="0" u="none" strike="noStrike" baseline="0" dirty="0">
              <a:solidFill>
                <a:srgbClr val="404040"/>
              </a:solidFill>
              <a:latin typeface="Century Gothic" panose="020B050202020202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Et, en fonction de son ancienneté chez son employeur public, il bénéficie pendant une certaine durée, du maintien de son plein ou demi-traitement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(avec déduction des IJ éventuellement perçues)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15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</a:pPr>
            <a:r>
              <a:rPr lang="fr-FR" sz="1200" b="1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Agent mis à la retraite pour invalidité par la CNRACL </a:t>
            </a:r>
          </a:p>
          <a:p>
            <a:pPr algn="l">
              <a:lnSpc>
                <a:spcPct val="115000"/>
              </a:lnSpc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et se trouvant dans l’impossibilité médicalement constatée d’exercer son activité professionnelle</a:t>
            </a:r>
          </a:p>
          <a:p>
            <a:pPr algn="l">
              <a:lnSpc>
                <a:spcPct val="115000"/>
              </a:lnSpc>
            </a:pP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l">
              <a:lnSpc>
                <a:spcPct val="115000"/>
              </a:lnSpc>
            </a:pPr>
            <a:r>
              <a:rPr lang="fr-FR" sz="1200" b="1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Agent relevant du régime général de la Sécurité Sociale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atteint d’une invalidité classée en 2</a:t>
            </a:r>
            <a:r>
              <a:rPr lang="fr-FR" sz="1200" baseline="300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ème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ou 3</a:t>
            </a:r>
            <a:r>
              <a:rPr lang="fr-FR" sz="1200" baseline="300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ème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catégorie </a:t>
            </a:r>
          </a:p>
          <a:p>
            <a:pPr algn="l">
              <a:lnSpc>
                <a:spcPct val="115000"/>
              </a:lnSpc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ou titulaire d’une rente d’incapacité permanente au moins égal </a:t>
            </a:r>
            <a:b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</a:b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à 66 % en cas de maladie professionnelle ou d’accident du travail</a:t>
            </a:r>
          </a:p>
          <a:p>
            <a:pPr algn="l">
              <a:lnSpc>
                <a:spcPct val="115000"/>
              </a:lnSpc>
            </a:pP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l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63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IR = indemnité de résidence</a:t>
            </a:r>
          </a:p>
          <a:p>
            <a:r>
              <a:rPr lang="fr-FR" dirty="0"/>
              <a:t>SFT : supplément familial de traitement </a:t>
            </a:r>
          </a:p>
          <a:p>
            <a:r>
              <a:rPr lang="fr-FR" dirty="0"/>
              <a:t>CIA : Complément indemnitaire annuel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471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B19ED-8598-4D9A-B750-84694BDDCB6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913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B19ED-8598-4D9A-B750-84694BDDCB60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466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286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défaut de délibération : note d’intention </a:t>
            </a:r>
          </a:p>
          <a:p>
            <a:r>
              <a:rPr lang="fr-FR" dirty="0"/>
              <a:t>Pour les CT de – 50 agents cette étape n’est pas nécessaire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626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975ED1-84DE-413F-A682-600AC17DA3E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53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642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° slid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F2A87652-3462-F250-5108-B305722BB250}"/>
              </a:ext>
            </a:extLst>
          </p:cNvPr>
          <p:cNvSpPr txBox="1">
            <a:spLocks/>
          </p:cNvSpPr>
          <p:nvPr userDrawn="1"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‹N°›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5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2AE5842-284F-8E0E-B4B7-242018C7836A}"/>
              </a:ext>
            </a:extLst>
          </p:cNvPr>
          <p:cNvCxnSpPr/>
          <p:nvPr userDrawn="1"/>
        </p:nvCxnSpPr>
        <p:spPr>
          <a:xfrm>
            <a:off x="529167" y="6312376"/>
            <a:ext cx="11135784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Police, Graphique, texte, logo&#10;&#10;Description générée automatiquement">
            <a:extLst>
              <a:ext uri="{FF2B5EF4-FFF2-40B4-BE49-F238E27FC236}">
                <a16:creationId xmlns:a16="http://schemas.microsoft.com/office/drawing/2014/main" id="{778762E1-AE62-0ED6-C87C-228A07AE3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0388" y="6312091"/>
            <a:ext cx="2022445" cy="445012"/>
          </a:xfrm>
          <a:prstGeom prst="rect">
            <a:avLst/>
          </a:prstGeom>
        </p:spPr>
      </p:pic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8311F42-EE79-38CE-7915-5F2A2595FB50}"/>
              </a:ext>
            </a:extLst>
          </p:cNvPr>
          <p:cNvSpPr txBox="1">
            <a:spLocks/>
          </p:cNvSpPr>
          <p:nvPr userDrawn="1"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‹N°›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664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325">
          <p15:clr>
            <a:srgbClr val="FBAE40"/>
          </p15:clr>
        </p15:guide>
        <p15:guide id="3" pos="7355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F9FFC6-F987-E77D-30BB-BD37A29B3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" y="0"/>
            <a:ext cx="121907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3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1"/>
            <a:ext cx="12191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03391" y="6356351"/>
            <a:ext cx="2844800" cy="365125"/>
          </a:xfrm>
        </p:spPr>
        <p:txBody>
          <a:bodyPr/>
          <a:lstStyle/>
          <a:p>
            <a:fld id="{448DABC7-01B0-4015-9552-62A6DA2F063B}" type="datetimeFigureOut">
              <a:rPr lang="fr-FR" smtClean="0"/>
              <a:t>24/09/2024</a:t>
            </a:fld>
            <a:endParaRPr lang="fr-FR"/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529167" y="6237312"/>
            <a:ext cx="11135784" cy="0"/>
          </a:xfrm>
          <a:prstGeom prst="line">
            <a:avLst/>
          </a:prstGeom>
          <a:ln w="12700">
            <a:solidFill>
              <a:srgbClr val="BEC6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19" y="6286884"/>
            <a:ext cx="2400267" cy="39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4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29170" y="6237313"/>
            <a:ext cx="11135995" cy="0"/>
          </a:xfrm>
          <a:custGeom>
            <a:avLst/>
            <a:gdLst/>
            <a:ahLst/>
            <a:cxnLst/>
            <a:rect l="l" t="t" r="r" b="b"/>
            <a:pathLst>
              <a:path w="11135995">
                <a:moveTo>
                  <a:pt x="0" y="0"/>
                </a:moveTo>
                <a:lnTo>
                  <a:pt x="11135779" y="0"/>
                </a:lnTo>
              </a:path>
            </a:pathLst>
          </a:custGeom>
          <a:ln w="12700">
            <a:solidFill>
              <a:srgbClr val="BDC5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36150" y="6237313"/>
            <a:ext cx="1826768" cy="3961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6002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707B7C"/>
                </a:solidFill>
                <a:latin typeface="Verdana"/>
                <a:cs typeface="Verdana"/>
              </a:defRPr>
            </a:lvl1pPr>
          </a:lstStyle>
          <a:p>
            <a:pPr marL="38100">
              <a:lnSpc>
                <a:spcPct val="100000"/>
              </a:lnSpc>
              <a:spcBef>
                <a:spcPts val="100"/>
              </a:spcBef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2190870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576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0" r:id="rId4"/>
    <p:sldLayoutId id="2147483671" r:id="rId5"/>
    <p:sldLayoutId id="2147483672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F26B43"/>
          </p15:clr>
        </p15:guide>
        <p15:guide id="2" pos="325">
          <p15:clr>
            <a:srgbClr val="F26B43"/>
          </p15:clr>
        </p15:guide>
        <p15:guide id="3" pos="73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sv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sv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sv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mailto:adh&#233;sion-fpt@collecteam.fr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hyperlink" Target="https://studio.youtube.com/video/5topn-r1swI/edit" TargetMode="External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10" Type="http://schemas.openxmlformats.org/officeDocument/2006/relationships/image" Target="../media/image63.sv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5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hyperlink" Target="https://collecteam-utilite-publique.com/video-cdg-46" TargetMode="External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jpe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#_ftnref1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6026DB17-FFC7-5222-EA98-4316F132A323}"/>
              </a:ext>
            </a:extLst>
          </p:cNvPr>
          <p:cNvGrpSpPr/>
          <p:nvPr/>
        </p:nvGrpSpPr>
        <p:grpSpPr>
          <a:xfrm>
            <a:off x="0" y="126748"/>
            <a:ext cx="12192000" cy="6858000"/>
            <a:chOff x="0" y="0"/>
            <a:chExt cx="12192000" cy="6858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B82F1697-A78D-E196-5C1F-C0B56714B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10" name="Triangle rectangle 9">
              <a:extLst>
                <a:ext uri="{FF2B5EF4-FFF2-40B4-BE49-F238E27FC236}">
                  <a16:creationId xmlns:a16="http://schemas.microsoft.com/office/drawing/2014/main" id="{438173E2-AB0D-B70D-6BA3-039CFE3E6CC9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A14A244A-C703-1F76-11C5-93EE8F1B98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" t="8579" r="61343" b="5060"/>
          <a:stretch/>
        </p:blipFill>
        <p:spPr>
          <a:xfrm>
            <a:off x="5229535" y="0"/>
            <a:ext cx="6960096" cy="6984748"/>
          </a:xfrm>
          <a:prstGeom prst="rect">
            <a:avLst/>
          </a:prstGeom>
          <a:effectLst/>
        </p:spPr>
      </p:pic>
      <p:pic>
        <p:nvPicPr>
          <p:cNvPr id="11" name="Image 10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E08D60EC-C7CF-D0ED-803D-C94684B5A5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895" y="555463"/>
            <a:ext cx="3240360" cy="40109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34035DF-6A20-F4A9-AFF9-2554313727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662" y="5055008"/>
            <a:ext cx="1719917" cy="17586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3C2BC7-C159-5CB8-78C3-CD9EED1C539B}"/>
              </a:ext>
            </a:extLst>
          </p:cNvPr>
          <p:cNvSpPr txBox="1"/>
          <p:nvPr/>
        </p:nvSpPr>
        <p:spPr>
          <a:xfrm>
            <a:off x="-325034" y="2155828"/>
            <a:ext cx="6233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E6002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CONVENTION DE PARTICIPATION PREVOYANCE </a:t>
            </a:r>
            <a:endParaRPr lang="fr-FR" dirty="0"/>
          </a:p>
        </p:txBody>
      </p:sp>
      <p:sp>
        <p:nvSpPr>
          <p:cNvPr id="3" name="Organigramme : Délai 2">
            <a:extLst>
              <a:ext uri="{FF2B5EF4-FFF2-40B4-BE49-F238E27FC236}">
                <a16:creationId xmlns:a16="http://schemas.microsoft.com/office/drawing/2014/main" id="{C52C0C45-8EF5-2F9B-2EB7-2F50BE512C40}"/>
              </a:ext>
            </a:extLst>
          </p:cNvPr>
          <p:cNvSpPr/>
          <p:nvPr/>
        </p:nvSpPr>
        <p:spPr>
          <a:xfrm rot="10800000" flipV="1">
            <a:off x="5767404" y="0"/>
            <a:ext cx="6424596" cy="6858000"/>
          </a:xfrm>
          <a:prstGeom prst="flowChartDelay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245826C-E633-7829-7C56-DCE3529983CE}"/>
              </a:ext>
            </a:extLst>
          </p:cNvPr>
          <p:cNvSpPr txBox="1"/>
          <p:nvPr/>
        </p:nvSpPr>
        <p:spPr>
          <a:xfrm>
            <a:off x="851397" y="3425601"/>
            <a:ext cx="460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CENTRE DE GESTION DU LOT (46)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B9BD9F-9409-A1D5-DE2D-02218BFF89C5}"/>
              </a:ext>
            </a:extLst>
          </p:cNvPr>
          <p:cNvSpPr txBox="1"/>
          <p:nvPr/>
        </p:nvSpPr>
        <p:spPr>
          <a:xfrm>
            <a:off x="278161" y="4454407"/>
            <a:ext cx="5748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Réunions de présentation aux Collectivités </a:t>
            </a:r>
          </a:p>
        </p:txBody>
      </p:sp>
    </p:spTree>
    <p:extLst>
      <p:ext uri="{BB962C8B-B14F-4D97-AF65-F5344CB8AC3E}">
        <p14:creationId xmlns:p14="http://schemas.microsoft.com/office/powerpoint/2010/main" val="66197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4FF8D-E705-6ACB-D06A-6093B0B1D20C}"/>
              </a:ext>
            </a:extLst>
          </p:cNvPr>
          <p:cNvSpPr/>
          <p:nvPr/>
        </p:nvSpPr>
        <p:spPr>
          <a:xfrm>
            <a:off x="345204" y="836612"/>
            <a:ext cx="84296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sz="1400" cap="sm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</a:rPr>
              <a:t>ASSIETTE DE COTISATION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6B48FD-19FB-4843-A371-335DA073DCB7}"/>
              </a:ext>
            </a:extLst>
          </p:cNvPr>
          <p:cNvSpPr txBox="1"/>
          <p:nvPr/>
        </p:nvSpPr>
        <p:spPr>
          <a:xfrm>
            <a:off x="433342" y="1379268"/>
            <a:ext cx="104263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L’assiette de cotisation </a:t>
            </a:r>
            <a:r>
              <a:rPr lang="fr-F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retenue pour servir de base à l’établissement de la cotisation est constituée des éléments de salaire suivants : </a:t>
            </a:r>
          </a:p>
          <a:p>
            <a:pPr lvl="0" algn="just">
              <a:buClr>
                <a:srgbClr val="FF0000"/>
              </a:buClr>
            </a:pPr>
            <a:endParaRPr lang="fr-FR" sz="1600" b="1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buClr>
                <a:srgbClr val="FF0000"/>
              </a:buClr>
            </a:pPr>
            <a:endParaRPr lang="fr-FR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cotisation est calculée sur les éléments de </a:t>
            </a:r>
            <a:r>
              <a:rPr lang="fr-FR" sz="1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rémunération brute.</a:t>
            </a:r>
          </a:p>
          <a:p>
            <a:pPr marL="285750" indent="-285750" algn="just">
              <a:buClr>
                <a:srgbClr val="FF0000"/>
              </a:buClr>
              <a:buFont typeface="Andalus" panose="02020603050405020304" pitchFamily="18" charset="-78"/>
              <a:buChar char="&gt;"/>
            </a:pPr>
            <a:endParaRPr lang="fr-FR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Eléments de salaire exclus de la cotisation prévoyance : SFT, CIA, …</a:t>
            </a:r>
          </a:p>
          <a:p>
            <a:pPr algn="just">
              <a:buClr>
                <a:srgbClr val="FF0000"/>
              </a:buClr>
            </a:pPr>
            <a:endParaRPr lang="fr-FR" sz="16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63F9CB-FECC-5354-532E-463FFE7F6327}"/>
              </a:ext>
            </a:extLst>
          </p:cNvPr>
          <p:cNvSpPr txBox="1"/>
          <p:nvPr/>
        </p:nvSpPr>
        <p:spPr>
          <a:xfrm>
            <a:off x="1131682" y="2137661"/>
            <a:ext cx="9478979" cy="113877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lvl="2" indent="-285750" algn="just">
              <a:spcAft>
                <a:spcPts val="1200"/>
              </a:spcAft>
              <a:buClr>
                <a:srgbClr val="FF0000"/>
              </a:buClr>
              <a:buFontTx/>
              <a:buChar char="-"/>
            </a:pPr>
            <a:r>
              <a:rPr lang="fr-FR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Traitement de Base Indiciaire 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(TBI) (</a:t>
            </a:r>
            <a:r>
              <a:rPr lang="fr-FR" sz="1600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CSG, + CTI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0" lvl="2" indent="-285750" algn="just">
              <a:spcAft>
                <a:spcPts val="1200"/>
              </a:spcAft>
              <a:buClr>
                <a:srgbClr val="FF0000"/>
              </a:buClr>
              <a:buFontTx/>
              <a:buChar char="-"/>
            </a:pPr>
            <a:r>
              <a:rPr lang="fr-FR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Nouvelle Bonification Indiciaire 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(NBI) </a:t>
            </a:r>
          </a:p>
          <a:p>
            <a:pPr marL="0" lvl="2" indent="-285750" algn="just">
              <a:spcAft>
                <a:spcPts val="1200"/>
              </a:spcAft>
              <a:buClr>
                <a:srgbClr val="FF0000"/>
              </a:buClr>
              <a:buFontTx/>
              <a:buChar char="-"/>
            </a:pPr>
            <a:r>
              <a:rPr lang="fr-FR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Régime Indemnitaire </a:t>
            </a:r>
            <a:r>
              <a:rPr lang="fr-FR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(RI) (IFSE…)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AC01C9-52D7-9369-6207-209CEE9186B9}"/>
              </a:ext>
            </a:extLst>
          </p:cNvPr>
          <p:cNvSpPr/>
          <p:nvPr/>
        </p:nvSpPr>
        <p:spPr>
          <a:xfrm>
            <a:off x="345204" y="232402"/>
            <a:ext cx="8298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5305CD7D-E136-7E43-8C37-E3B9B660AFF9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10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31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5204" y="632719"/>
            <a:ext cx="8429625" cy="30777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/>
            <a:r>
              <a:rPr lang="fr-FR" sz="1400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Exemples de cotisations prévoyance et participation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619501" y="2405749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fr-FR" altLang="fr-FR">
                <a:latin typeface="Arial" pitchFamily="34" charset="0"/>
                <a:cs typeface="Arial" pitchFamily="34" charset="0"/>
              </a:rPr>
            </a:br>
            <a:endParaRPr lang="fr-FR" alt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D9B71-21D2-8E89-B514-07CD13100A28}"/>
              </a:ext>
            </a:extLst>
          </p:cNvPr>
          <p:cNvSpPr txBox="1"/>
          <p:nvPr/>
        </p:nvSpPr>
        <p:spPr>
          <a:xfrm>
            <a:off x="345204" y="1050990"/>
            <a:ext cx="864096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lvl="3" indent="-17780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cotisation prévoyance est prélevée mensuellement sur le bulletin de salaire de l’agent</a:t>
            </a:r>
          </a:p>
          <a:p>
            <a:pPr marL="355600" lvl="3" indent="-17780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participation employeur est appliquée sur la paie de l’agent</a:t>
            </a:r>
          </a:p>
          <a:p>
            <a:pPr marL="355600" lvl="3" indent="-17780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4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Exemples pour une participation de 10 € par mois </a:t>
            </a:r>
            <a:r>
              <a:rPr lang="fr-F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A642E8-C719-3F4C-C58C-AA3B3E98F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929235"/>
              </p:ext>
            </p:extLst>
          </p:nvPr>
        </p:nvGraphicFramePr>
        <p:xfrm>
          <a:off x="1392865" y="2566284"/>
          <a:ext cx="9234802" cy="2729397"/>
        </p:xfrm>
        <a:graphic>
          <a:graphicData uri="http://schemas.openxmlformats.org/drawingml/2006/table">
            <a:tbl>
              <a:tblPr/>
              <a:tblGrid>
                <a:gridCol w="2308464">
                  <a:extLst>
                    <a:ext uri="{9D8B030D-6E8A-4147-A177-3AD203B41FA5}">
                      <a16:colId xmlns:a16="http://schemas.microsoft.com/office/drawing/2014/main" val="1252744442"/>
                    </a:ext>
                  </a:extLst>
                </a:gridCol>
                <a:gridCol w="2308464">
                  <a:extLst>
                    <a:ext uri="{9D8B030D-6E8A-4147-A177-3AD203B41FA5}">
                      <a16:colId xmlns:a16="http://schemas.microsoft.com/office/drawing/2014/main" val="4106998496"/>
                    </a:ext>
                  </a:extLst>
                </a:gridCol>
                <a:gridCol w="2308464">
                  <a:extLst>
                    <a:ext uri="{9D8B030D-6E8A-4147-A177-3AD203B41FA5}">
                      <a16:colId xmlns:a16="http://schemas.microsoft.com/office/drawing/2014/main" val="2905229716"/>
                    </a:ext>
                  </a:extLst>
                </a:gridCol>
                <a:gridCol w="2309410">
                  <a:extLst>
                    <a:ext uri="{9D8B030D-6E8A-4147-A177-3AD203B41FA5}">
                      <a16:colId xmlns:a16="http://schemas.microsoft.com/office/drawing/2014/main" val="244052379"/>
                    </a:ext>
                  </a:extLst>
                </a:gridCol>
              </a:tblGrid>
              <a:tr h="785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ysClr val="windowText" lastClr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Traitement de référence brut</a:t>
                      </a:r>
                      <a:endParaRPr lang="fr-FR" sz="1200" dirty="0">
                        <a:solidFill>
                          <a:sysClr val="windowText" lastClr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Régime de base</a:t>
                      </a:r>
                      <a:b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10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1,75%)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Participation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employeur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Reste à charge</a:t>
                      </a:r>
                      <a:b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agent 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06158"/>
                  </a:ext>
                </a:extLst>
              </a:tr>
              <a:tr h="64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1 800 €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31,50 €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21,50 €</a:t>
                      </a:r>
                      <a:endParaRPr lang="fr-FR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036052"/>
                  </a:ext>
                </a:extLst>
              </a:tr>
              <a:tr h="64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2 000 €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35,00 €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25,00 €</a:t>
                      </a:r>
                      <a:endParaRPr lang="fr-FR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48981"/>
                  </a:ext>
                </a:extLst>
              </a:tr>
              <a:tr h="647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2 200 €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38,50 €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28,50 €</a:t>
                      </a:r>
                      <a:endParaRPr lang="fr-FR" sz="12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8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1F411E0-EEDC-8987-054B-347F8BB2FF0B}"/>
              </a:ext>
            </a:extLst>
          </p:cNvPr>
          <p:cNvSpPr/>
          <p:nvPr/>
        </p:nvSpPr>
        <p:spPr>
          <a:xfrm>
            <a:off x="345204" y="232402"/>
            <a:ext cx="8298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3962BA0-8E05-83A8-3F7D-82D20F1433C0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11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48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619501" y="2405749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fr-FR" altLang="fr-FR">
                <a:latin typeface="Arial" pitchFamily="34" charset="0"/>
                <a:cs typeface="Arial" pitchFamily="34" charset="0"/>
              </a:rPr>
            </a:br>
            <a:endParaRPr lang="fr-FR" altLang="fr-FR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D9B71-21D2-8E89-B514-07CD13100A28}"/>
              </a:ext>
            </a:extLst>
          </p:cNvPr>
          <p:cNvSpPr txBox="1"/>
          <p:nvPr/>
        </p:nvSpPr>
        <p:spPr>
          <a:xfrm>
            <a:off x="218277" y="1042325"/>
            <a:ext cx="11509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lvl="3" indent="-17780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cotisation prévoyance pour les options est également prélevée mensuellement sur le bulletin de salaire de l’agent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D29739-F69F-7A90-EDB6-02C79AE0F8D6}"/>
              </a:ext>
            </a:extLst>
          </p:cNvPr>
          <p:cNvSpPr/>
          <p:nvPr/>
        </p:nvSpPr>
        <p:spPr>
          <a:xfrm>
            <a:off x="345204" y="232402"/>
            <a:ext cx="8298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44E8F2-4442-375E-15FB-9834B47F1401}"/>
              </a:ext>
            </a:extLst>
          </p:cNvPr>
          <p:cNvSpPr/>
          <p:nvPr/>
        </p:nvSpPr>
        <p:spPr>
          <a:xfrm>
            <a:off x="345204" y="632719"/>
            <a:ext cx="8429625" cy="30777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/>
            <a:r>
              <a:rPr lang="fr-FR" sz="1400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EXEMPLE DE COTISATION SUR LES OPTIONS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1845BC9-7730-4E47-6344-0E181BD0D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93075"/>
              </p:ext>
            </p:extLst>
          </p:nvPr>
        </p:nvGraphicFramePr>
        <p:xfrm>
          <a:off x="1848726" y="2177466"/>
          <a:ext cx="7974284" cy="2503067"/>
        </p:xfrm>
        <a:graphic>
          <a:graphicData uri="http://schemas.openxmlformats.org/drawingml/2006/table">
            <a:tbl>
              <a:tblPr/>
              <a:tblGrid>
                <a:gridCol w="2308701">
                  <a:extLst>
                    <a:ext uri="{9D8B030D-6E8A-4147-A177-3AD203B41FA5}">
                      <a16:colId xmlns:a16="http://schemas.microsoft.com/office/drawing/2014/main" val="1613208969"/>
                    </a:ext>
                  </a:extLst>
                </a:gridCol>
                <a:gridCol w="2771894">
                  <a:extLst>
                    <a:ext uri="{9D8B030D-6E8A-4147-A177-3AD203B41FA5}">
                      <a16:colId xmlns:a16="http://schemas.microsoft.com/office/drawing/2014/main" val="2747285273"/>
                    </a:ext>
                  </a:extLst>
                </a:gridCol>
                <a:gridCol w="2893689">
                  <a:extLst>
                    <a:ext uri="{9D8B030D-6E8A-4147-A177-3AD203B41FA5}">
                      <a16:colId xmlns:a16="http://schemas.microsoft.com/office/drawing/2014/main" val="1281288668"/>
                    </a:ext>
                  </a:extLst>
                </a:gridCol>
              </a:tblGrid>
              <a:tr h="895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Traitement de référence brut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Option 1 –Perte de retraite </a:t>
                      </a:r>
                      <a:b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105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0,60 %)</a:t>
                      </a:r>
                    </a:p>
                  </a:txBody>
                  <a:tcPr marL="44450" marR="4445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Option 2 – Décès / PTIA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110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0,20 %)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814039"/>
                  </a:ext>
                </a:extLst>
              </a:tr>
              <a:tr h="535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1 800 €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+ 10,80 €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+ 3,60 €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974261"/>
                  </a:ext>
                </a:extLst>
              </a:tr>
              <a:tr h="535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2 000 €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+ 12,00 €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+ 4,00 €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582852"/>
                  </a:ext>
                </a:extLst>
              </a:tr>
              <a:tr h="535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2 200 €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+ 13,20 €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12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+ 4,40 €</a:t>
                      </a:r>
                      <a:endParaRPr lang="fr-FR" sz="12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412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D29D8BA-CCF3-1777-2A0D-35E624534E79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12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3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279B5-C6DE-B2C3-0632-494FF72E2D1D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13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515938" y="3018631"/>
            <a:ext cx="6084120" cy="76944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1" indent="-45720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+mj-lt"/>
              <a:buAutoNum type="arabicPeriod" startAt="2"/>
              <a:tabLst/>
              <a:defRPr/>
            </a:pPr>
            <a:r>
              <a:rPr kumimoji="0" lang="fr-FR" sz="2200" b="0" i="0" u="none" strike="noStrike" kern="1200" cap="all" spc="0" normalizeH="0" noProof="0" dirty="0">
                <a:ln>
                  <a:noFill/>
                </a:ln>
                <a:solidFill>
                  <a:srgbClr val="717C7D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Les avantages du régime collectif de prévoyance 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58" y="0"/>
            <a:ext cx="5591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6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507F9-B4EF-DC65-E543-421F36CB7593}"/>
              </a:ext>
            </a:extLst>
          </p:cNvPr>
          <p:cNvSpPr/>
          <p:nvPr/>
        </p:nvSpPr>
        <p:spPr>
          <a:xfrm>
            <a:off x="426685" y="279965"/>
            <a:ext cx="10599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collectivités adhérentes à la convention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AD053DE-40FE-138F-F390-66AA7CA8D3E2}"/>
              </a:ext>
            </a:extLst>
          </p:cNvPr>
          <p:cNvGrpSpPr/>
          <p:nvPr/>
        </p:nvGrpSpPr>
        <p:grpSpPr>
          <a:xfrm>
            <a:off x="3100186" y="2236319"/>
            <a:ext cx="2852294" cy="2046674"/>
            <a:chOff x="4689307" y="2213323"/>
            <a:chExt cx="2852294" cy="2046674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FD33E548-DCDF-8E9A-7E30-C372ADDAB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55869" y="2213323"/>
              <a:ext cx="719169" cy="954000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66CD63F-8A04-9712-D128-16BE67FDF804}"/>
                </a:ext>
              </a:extLst>
            </p:cNvPr>
            <p:cNvSpPr txBox="1"/>
            <p:nvPr/>
          </p:nvSpPr>
          <p:spPr>
            <a:xfrm>
              <a:off x="4689307" y="3429000"/>
              <a:ext cx="2852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1200" b="1">
                  <a:solidFill>
                    <a:schemeClr val="tx2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defRPr>
              </a:lvl1pPr>
            </a:lstStyle>
            <a:p>
              <a:r>
                <a:rPr lang="fr-FR" sz="1200" b="0" dirty="0"/>
                <a:t>Une solution </a:t>
              </a:r>
              <a:r>
                <a:rPr lang="fr-FR" sz="1200" dirty="0"/>
                <a:t>clefs en main </a:t>
              </a:r>
              <a:r>
                <a:rPr lang="fr-FR" sz="1200" b="0" dirty="0"/>
                <a:t>vous permettant de </a:t>
              </a:r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</a:rPr>
                <a:t>respecter vos obligations au 01.01.2025 </a:t>
              </a:r>
              <a:endParaRPr lang="fr-FR" sz="12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endParaRPr lang="fr-FR" b="0" dirty="0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1EADAE-C7CE-83FD-E392-279F111168FB}"/>
              </a:ext>
            </a:extLst>
          </p:cNvPr>
          <p:cNvGrpSpPr/>
          <p:nvPr/>
        </p:nvGrpSpPr>
        <p:grpSpPr>
          <a:xfrm>
            <a:off x="226722" y="2236319"/>
            <a:ext cx="2852294" cy="1862007"/>
            <a:chOff x="1027192" y="2213324"/>
            <a:chExt cx="2852294" cy="186200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B34BFC-2F3C-F5B7-DE38-0094792FF19D}"/>
                </a:ext>
              </a:extLst>
            </p:cNvPr>
            <p:cNvSpPr txBox="1"/>
            <p:nvPr/>
          </p:nvSpPr>
          <p:spPr>
            <a:xfrm>
              <a:off x="1027192" y="3429000"/>
              <a:ext cx="2852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tx2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L’accompagnement du CDG </a:t>
              </a:r>
              <a:r>
                <a:rPr lang="fr-FR" sz="1200" dirty="0">
                  <a:solidFill>
                    <a:schemeClr val="tx2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tout au long de la convention de participation</a:t>
              </a: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7853A789-633C-A8FA-F6B9-BDC18D5E3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6876" y="2213324"/>
              <a:ext cx="1032927" cy="954000"/>
            </a:xfrm>
            <a:prstGeom prst="rect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3B0CBBD-C0B9-AC7B-9DFF-73203264BDEC}"/>
              </a:ext>
            </a:extLst>
          </p:cNvPr>
          <p:cNvGrpSpPr/>
          <p:nvPr/>
        </p:nvGrpSpPr>
        <p:grpSpPr>
          <a:xfrm>
            <a:off x="6033879" y="2224653"/>
            <a:ext cx="2852293" cy="1859650"/>
            <a:chOff x="8446436" y="2213324"/>
            <a:chExt cx="2852293" cy="1859650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B346C57-C4EE-CAD3-6876-A1EAF8926C2C}"/>
                </a:ext>
              </a:extLst>
            </p:cNvPr>
            <p:cNvSpPr txBox="1"/>
            <p:nvPr/>
          </p:nvSpPr>
          <p:spPr>
            <a:xfrm>
              <a:off x="8446436" y="3426643"/>
              <a:ext cx="2852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1200" b="1">
                  <a:solidFill>
                    <a:schemeClr val="tx2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defRPr>
              </a:lvl1pPr>
            </a:lstStyle>
            <a:p>
              <a:r>
                <a:rPr lang="fr-FR" dirty="0"/>
                <a:t>Des conditions tarifaires avantageuses </a:t>
              </a:r>
              <a:r>
                <a:rPr lang="fr-FR" b="0" dirty="0"/>
                <a:t>négociées pour tous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CBD5DF8A-FE3B-0ED9-DCB0-3626583E2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6120" y="2213324"/>
              <a:ext cx="1032927" cy="953999"/>
            </a:xfrm>
            <a:prstGeom prst="rect">
              <a:avLst/>
            </a:prstGeom>
          </p:spPr>
        </p:pic>
      </p:grp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53ED550-FDFC-52A9-0BCE-B7B5CF7C6DE3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14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A4D1CE2-E59E-FBC4-A8D9-E47CD682639B}"/>
              </a:ext>
            </a:extLst>
          </p:cNvPr>
          <p:cNvGrpSpPr/>
          <p:nvPr/>
        </p:nvGrpSpPr>
        <p:grpSpPr>
          <a:xfrm>
            <a:off x="8967571" y="2236320"/>
            <a:ext cx="2852293" cy="1677340"/>
            <a:chOff x="8967571" y="2236320"/>
            <a:chExt cx="2852293" cy="167734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40ED5F81-CFC2-ED40-2EF8-C19A0B3F9AF9}"/>
                </a:ext>
              </a:extLst>
            </p:cNvPr>
            <p:cNvGrpSpPr/>
            <p:nvPr/>
          </p:nvGrpSpPr>
          <p:grpSpPr>
            <a:xfrm>
              <a:off x="9810325" y="2236320"/>
              <a:ext cx="1032926" cy="953999"/>
              <a:chOff x="4648941" y="4916767"/>
              <a:chExt cx="722089" cy="728477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19D54F23-5EEE-26A2-F95B-00A592EB14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8941" y="4923155"/>
                <a:ext cx="722089" cy="722089"/>
              </a:xfrm>
              <a:prstGeom prst="rect">
                <a:avLst/>
              </a:prstGeom>
            </p:spPr>
          </p:pic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7D29A963-4768-9532-9471-08C2FAE2F00A}"/>
                  </a:ext>
                </a:extLst>
              </p:cNvPr>
              <p:cNvGrpSpPr/>
              <p:nvPr/>
            </p:nvGrpSpPr>
            <p:grpSpPr>
              <a:xfrm>
                <a:off x="4745176" y="4916767"/>
                <a:ext cx="529616" cy="496708"/>
                <a:chOff x="4745176" y="4916767"/>
                <a:chExt cx="529616" cy="496708"/>
              </a:xfrm>
            </p:grpSpPr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C2018326-075D-5F81-E68C-C576848812A7}"/>
                    </a:ext>
                  </a:extLst>
                </p:cNvPr>
                <p:cNvSpPr/>
                <p:nvPr/>
              </p:nvSpPr>
              <p:spPr>
                <a:xfrm>
                  <a:off x="4745176" y="4916767"/>
                  <a:ext cx="529616" cy="496708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pic>
              <p:nvPicPr>
                <p:cNvPr id="22" name="Graphique 21">
                  <a:extLst>
                    <a:ext uri="{FF2B5EF4-FFF2-40B4-BE49-F238E27FC236}">
                      <a16:creationId xmlns:a16="http://schemas.microsoft.com/office/drawing/2014/main" id="{D78B31CA-91C3-51D2-84AF-CE96BCED42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27643" y="4986663"/>
                  <a:ext cx="364681" cy="361798"/>
                </a:xfrm>
                <a:prstGeom prst="rect">
                  <a:avLst/>
                </a:prstGeom>
              </p:spPr>
            </p:pic>
          </p:grpSp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35E7965-4CE9-D23B-2804-FD6FF3D44031}"/>
                </a:ext>
              </a:extLst>
            </p:cNvPr>
            <p:cNvSpPr txBox="1"/>
            <p:nvPr/>
          </p:nvSpPr>
          <p:spPr>
            <a:xfrm>
              <a:off x="8967571" y="3451995"/>
              <a:ext cx="28522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 algn="ctr">
                <a:defRPr sz="1200" b="1">
                  <a:solidFill>
                    <a:schemeClr val="tx2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defRPr>
              </a:lvl1pPr>
            </a:lstStyle>
            <a:p>
              <a:r>
                <a:rPr lang="fr-FR" dirty="0"/>
                <a:t>Sécurisation juridique du régime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519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507F9-B4EF-DC65-E543-421F36CB7593}"/>
              </a:ext>
            </a:extLst>
          </p:cNvPr>
          <p:cNvSpPr/>
          <p:nvPr/>
        </p:nvSpPr>
        <p:spPr>
          <a:xfrm>
            <a:off x="426685" y="279965"/>
            <a:ext cx="10599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agents : Des conditions favorables pour tous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1B1C77-27D5-83A5-6286-42D558D1BB7C}"/>
              </a:ext>
            </a:extLst>
          </p:cNvPr>
          <p:cNvGrpSpPr/>
          <p:nvPr/>
        </p:nvGrpSpPr>
        <p:grpSpPr>
          <a:xfrm>
            <a:off x="2810440" y="1572814"/>
            <a:ext cx="2182392" cy="1689073"/>
            <a:chOff x="2136879" y="4422209"/>
            <a:chExt cx="2182392" cy="1689073"/>
          </a:xfrm>
        </p:grpSpPr>
        <p:sp>
          <p:nvSpPr>
            <p:cNvPr id="17" name="Zone de texte 2">
              <a:extLst>
                <a:ext uri="{FF2B5EF4-FFF2-40B4-BE49-F238E27FC236}">
                  <a16:creationId xmlns:a16="http://schemas.microsoft.com/office/drawing/2014/main" id="{1FD5A6DE-377F-165C-C464-1B1E26954F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879" y="5280285"/>
              <a:ext cx="218239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Verdana"/>
                  <a:ea typeface="Times New Roman"/>
                  <a:cs typeface="Tahoma"/>
                </a:rPr>
                <a:t>Pas de questionnaire médical</a:t>
              </a:r>
            </a:p>
            <a:p>
              <a:pPr algn="ctr">
                <a:spcAft>
                  <a:spcPts val="0"/>
                </a:spcAft>
              </a:pP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effectLst/>
                  <a:latin typeface="Verdana"/>
                  <a:ea typeface="Times New Roman"/>
                  <a:cs typeface="Tahoma"/>
                </a:rPr>
                <a:t>- ni à l’adhésion</a:t>
              </a:r>
            </a:p>
            <a:p>
              <a:pPr algn="ctr">
                <a:spcAft>
                  <a:spcPts val="0"/>
                </a:spcAft>
              </a:pP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effectLst/>
                  <a:latin typeface="Verdana"/>
                  <a:ea typeface="Times New Roman"/>
                  <a:cs typeface="Tahoma"/>
                </a:rPr>
                <a:t>- ni à l’indemnisation</a:t>
              </a:r>
            </a:p>
          </p:txBody>
        </p:sp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9934DFE-8BCF-679E-FCE2-C48CF9323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50348" y="4422209"/>
              <a:ext cx="555454" cy="722090"/>
            </a:xfrm>
            <a:prstGeom prst="rect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58F0024-7600-EBE4-B45A-3F1B807C1CA5}"/>
              </a:ext>
            </a:extLst>
          </p:cNvPr>
          <p:cNvGrpSpPr/>
          <p:nvPr/>
        </p:nvGrpSpPr>
        <p:grpSpPr>
          <a:xfrm>
            <a:off x="426685" y="1675302"/>
            <a:ext cx="1841563" cy="1294526"/>
            <a:chOff x="230078" y="4422210"/>
            <a:chExt cx="1841563" cy="1294526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CEEEEDB-0349-08F6-8465-D2CC9809746F}"/>
                </a:ext>
              </a:extLst>
            </p:cNvPr>
            <p:cNvSpPr txBox="1"/>
            <p:nvPr/>
          </p:nvSpPr>
          <p:spPr>
            <a:xfrm>
              <a:off x="230078" y="5274701"/>
              <a:ext cx="1841563" cy="442035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limite d’âge </a:t>
              </a: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pour adhérer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A1B71B3-C8C3-8DEC-DEB9-1066EFCFA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816" y="4422210"/>
              <a:ext cx="722089" cy="722089"/>
            </a:xfrm>
            <a:prstGeom prst="rect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A7ACA2B5-E13A-BFD6-E7E2-0680A53C18BE}"/>
              </a:ext>
            </a:extLst>
          </p:cNvPr>
          <p:cNvGrpSpPr/>
          <p:nvPr/>
        </p:nvGrpSpPr>
        <p:grpSpPr>
          <a:xfrm>
            <a:off x="5579193" y="1515091"/>
            <a:ext cx="2182392" cy="1287859"/>
            <a:chOff x="4214093" y="4468380"/>
            <a:chExt cx="2182392" cy="1287859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755DEC7-299D-F32A-FBF8-C8FA5C141284}"/>
                </a:ext>
              </a:extLst>
            </p:cNvPr>
            <p:cNvSpPr txBox="1"/>
            <p:nvPr/>
          </p:nvSpPr>
          <p:spPr>
            <a:xfrm>
              <a:off x="4214093" y="5294574"/>
              <a:ext cx="2182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délai de carence, </a:t>
              </a:r>
            </a:p>
            <a:p>
              <a:pPr algn="ctr">
                <a:defRPr/>
              </a:pP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délai de stage</a:t>
              </a: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AD1CA55-F042-3922-567E-0BBBA1E8B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4245" y="4468380"/>
              <a:ext cx="722089" cy="722089"/>
            </a:xfrm>
            <a:prstGeom prst="rect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6EA48834-7272-9D91-136A-3468EED562EF}"/>
              </a:ext>
            </a:extLst>
          </p:cNvPr>
          <p:cNvGrpSpPr/>
          <p:nvPr/>
        </p:nvGrpSpPr>
        <p:grpSpPr>
          <a:xfrm>
            <a:off x="8347946" y="1477360"/>
            <a:ext cx="3156255" cy="1792772"/>
            <a:chOff x="8613250" y="4422208"/>
            <a:chExt cx="3156255" cy="1792772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708A33C-3F0A-5F6C-508E-E5795244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128" y="4422208"/>
              <a:ext cx="722089" cy="722089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4C47C90-0DAA-81BC-4731-68DEB64A2338}"/>
                </a:ext>
              </a:extLst>
            </p:cNvPr>
            <p:cNvSpPr txBox="1"/>
            <p:nvPr/>
          </p:nvSpPr>
          <p:spPr>
            <a:xfrm>
              <a:off x="8613250" y="5190469"/>
              <a:ext cx="3156255" cy="10245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2" algn="ctr">
                <a:lnSpc>
                  <a:spcPct val="130000"/>
                </a:lnSpc>
              </a:pPr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Gestion des arrêts par la Collectivité :</a:t>
              </a:r>
              <a:r>
                <a:rPr lang="fr-FR" sz="120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Déclaration du sinistre et suivi de l’indemnisation de l’agent par la Collectivité</a:t>
              </a:r>
            </a:p>
          </p:txBody>
        </p:sp>
      </p:grp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765D98-E72A-A7C0-D55A-DB535FD604E9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15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6E3AAC-7348-AB28-3181-CBCBB68903FF}"/>
              </a:ext>
            </a:extLst>
          </p:cNvPr>
          <p:cNvSpPr/>
          <p:nvPr/>
        </p:nvSpPr>
        <p:spPr>
          <a:xfrm>
            <a:off x="345204" y="977584"/>
            <a:ext cx="8429625" cy="30777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lvl="0"/>
            <a:r>
              <a:rPr lang="fr-FR" sz="1400" b="1" cap="all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NOUVEAUX AGENTS / AGENTS SANS COUVERTURE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5B63CE-0F14-669D-B99D-8332AE81FBAE}"/>
              </a:ext>
            </a:extLst>
          </p:cNvPr>
          <p:cNvSpPr/>
          <p:nvPr/>
        </p:nvSpPr>
        <p:spPr>
          <a:xfrm>
            <a:off x="426685" y="3697480"/>
            <a:ext cx="832714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fr-FR" sz="1400" b="1" cap="all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AGENTS DÉJÀ COUVERTS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BC6078-C80D-918C-17E3-84E442A5B53E}"/>
              </a:ext>
            </a:extLst>
          </p:cNvPr>
          <p:cNvGrpSpPr/>
          <p:nvPr/>
        </p:nvGrpSpPr>
        <p:grpSpPr>
          <a:xfrm>
            <a:off x="5547216" y="4320295"/>
            <a:ext cx="2246345" cy="1122443"/>
            <a:chOff x="2598658" y="4382742"/>
            <a:chExt cx="2246345" cy="112244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508F503-0EBB-E21C-E257-EF782FD9E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453" y="4382742"/>
              <a:ext cx="722089" cy="72208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15463B-48C9-39AE-7FC1-6F26E9935B56}"/>
                </a:ext>
              </a:extLst>
            </p:cNvPr>
            <p:cNvSpPr/>
            <p:nvPr/>
          </p:nvSpPr>
          <p:spPr>
            <a:xfrm>
              <a:off x="2598658" y="5228186"/>
              <a:ext cx="2246345" cy="276999"/>
            </a:xfrm>
            <a:prstGeom prst="rect">
              <a:avLst/>
            </a:prstGeom>
            <a:ln>
              <a:noFill/>
            </a:ln>
          </p:spPr>
          <p:txBody>
            <a:bodyPr wrap="square" anchor="ctr" anchorCtr="0">
              <a:spAutoFit/>
            </a:bodyPr>
            <a:lstStyle/>
            <a:p>
              <a:pPr marL="0" lvl="2" algn="ctr"/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 tarif avantageux</a:t>
              </a:r>
              <a:endPara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C4959E-8BE6-347C-FA66-E97DB707FD38}"/>
              </a:ext>
            </a:extLst>
          </p:cNvPr>
          <p:cNvGrpSpPr/>
          <p:nvPr/>
        </p:nvGrpSpPr>
        <p:grpSpPr>
          <a:xfrm>
            <a:off x="2778463" y="4310952"/>
            <a:ext cx="2246345" cy="1224120"/>
            <a:chOff x="2598612" y="4319236"/>
            <a:chExt cx="2246345" cy="122412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524FB-32B9-A795-28FE-7B5FE0FA8DC8}"/>
                </a:ext>
              </a:extLst>
            </p:cNvPr>
            <p:cNvSpPr/>
            <p:nvPr/>
          </p:nvSpPr>
          <p:spPr>
            <a:xfrm>
              <a:off x="2598612" y="5081691"/>
              <a:ext cx="2246345" cy="461665"/>
            </a:xfrm>
            <a:prstGeom prst="rect">
              <a:avLst/>
            </a:prstGeom>
            <a:ln>
              <a:noFill/>
            </a:ln>
          </p:spPr>
          <p:txBody>
            <a:bodyPr wrap="square" anchor="ctr" anchorCtr="0">
              <a:spAutoFit/>
            </a:bodyPr>
            <a:lstStyle/>
            <a:p>
              <a:pPr marL="0" lvl="2" algn="ctr"/>
              <a:r>
                <a:rPr lang="fr-FR" sz="1200" b="1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 ensemble de garanties protectrices</a:t>
              </a:r>
              <a:endPara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E3CD7F51-E724-B6F4-C213-9E6A032A1406}"/>
                </a:ext>
              </a:extLst>
            </p:cNvPr>
            <p:cNvGrpSpPr/>
            <p:nvPr/>
          </p:nvGrpSpPr>
          <p:grpSpPr>
            <a:xfrm>
              <a:off x="3296942" y="4319236"/>
              <a:ext cx="813469" cy="752904"/>
              <a:chOff x="6676426" y="4466263"/>
              <a:chExt cx="813469" cy="752904"/>
            </a:xfrm>
          </p:grpSpPr>
          <p:grpSp>
            <p:nvGrpSpPr>
              <p:cNvPr id="41" name="Groupe 40">
                <a:extLst>
                  <a:ext uri="{FF2B5EF4-FFF2-40B4-BE49-F238E27FC236}">
                    <a16:creationId xmlns:a16="http://schemas.microsoft.com/office/drawing/2014/main" id="{33462EDC-A387-0F12-6E55-25563D6A17C2}"/>
                  </a:ext>
                </a:extLst>
              </p:cNvPr>
              <p:cNvGrpSpPr/>
              <p:nvPr/>
            </p:nvGrpSpPr>
            <p:grpSpPr>
              <a:xfrm>
                <a:off x="6676426" y="4466263"/>
                <a:ext cx="813469" cy="752904"/>
                <a:chOff x="6676426" y="4466263"/>
                <a:chExt cx="813469" cy="752904"/>
              </a:xfrm>
            </p:grpSpPr>
            <p:pic>
              <p:nvPicPr>
                <p:cNvPr id="43" name="Image 42">
                  <a:extLst>
                    <a:ext uri="{FF2B5EF4-FFF2-40B4-BE49-F238E27FC236}">
                      <a16:creationId xmlns:a16="http://schemas.microsoft.com/office/drawing/2014/main" id="{92FD2F77-FEB9-7B42-585B-175B5E7107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6426" y="4475606"/>
                  <a:ext cx="813469" cy="743561"/>
                </a:xfrm>
                <a:prstGeom prst="rect">
                  <a:avLst/>
                </a:prstGeom>
              </p:spPr>
            </p:pic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DB8ACCF2-9371-0F89-611C-176E2EE5A761}"/>
                    </a:ext>
                  </a:extLst>
                </p:cNvPr>
                <p:cNvSpPr/>
                <p:nvPr/>
              </p:nvSpPr>
              <p:spPr>
                <a:xfrm>
                  <a:off x="6784840" y="4466263"/>
                  <a:ext cx="596639" cy="511478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</p:grpSp>
          <p:pic>
            <p:nvPicPr>
              <p:cNvPr id="42" name="Graphique 41">
                <a:extLst>
                  <a:ext uri="{FF2B5EF4-FFF2-40B4-BE49-F238E27FC236}">
                    <a16:creationId xmlns:a16="http://schemas.microsoft.com/office/drawing/2014/main" id="{845F38B5-223F-B67D-000C-201C596535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907925" y="4543107"/>
                <a:ext cx="424119" cy="37983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239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OYANCE-SANTE-PROTECTION">
            <a:extLst>
              <a:ext uri="{FF2B5EF4-FFF2-40B4-BE49-F238E27FC236}">
                <a16:creationId xmlns:a16="http://schemas.microsoft.com/office/drawing/2014/main" id="{4CC8B910-350F-A886-DEAA-3A3AB0DE24B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9" r="25518"/>
          <a:stretch/>
        </p:blipFill>
        <p:spPr bwMode="auto">
          <a:xfrm>
            <a:off x="5326145" y="0"/>
            <a:ext cx="68658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E15EABD-D073-342F-74D4-185A86D8E2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423572BF-228C-4339-B470-F77F16A0F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5" name="Triangle rectangle 4">
              <a:extLst>
                <a:ext uri="{FF2B5EF4-FFF2-40B4-BE49-F238E27FC236}">
                  <a16:creationId xmlns:a16="http://schemas.microsoft.com/office/drawing/2014/main" id="{0CC2B1CB-C9EB-C651-A8F2-D0AD0A24500D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A6370785-0C65-CAE0-1787-98C87570368E}"/>
              </a:ext>
            </a:extLst>
          </p:cNvPr>
          <p:cNvSpPr txBox="1">
            <a:spLocks/>
          </p:cNvSpPr>
          <p:nvPr/>
        </p:nvSpPr>
        <p:spPr>
          <a:xfrm>
            <a:off x="1" y="2705725"/>
            <a:ext cx="5326144" cy="144655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spcAft>
                <a:spcPts val="1200"/>
              </a:spcAft>
            </a:pPr>
            <a:r>
              <a:rPr lang="fr-FR" sz="2900" cap="all" dirty="0">
                <a:solidFill>
                  <a:schemeClr val="tx2"/>
                </a:solidFill>
                <a:latin typeface="Verdana" pitchFamily="34" charset="0"/>
              </a:rPr>
              <a:t>L’adhésion au régime DE</a:t>
            </a:r>
            <a:br>
              <a:rPr lang="fr-FR" sz="3000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fr-FR" sz="3000" b="1" dirty="0">
                <a:solidFill>
                  <a:schemeClr val="tx2"/>
                </a:solidFill>
                <a:latin typeface="Verdana" pitchFamily="34" charset="0"/>
              </a:rPr>
              <a:t>PRÉVOYANCE</a:t>
            </a:r>
          </a:p>
        </p:txBody>
      </p:sp>
      <p:pic>
        <p:nvPicPr>
          <p:cNvPr id="7" name="Image 6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3E4A71B7-556C-D164-0BD3-3A4736AAE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E458EFED-B4AD-77A7-26B4-52E33B1CD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t="8579" r="61343" b="5060"/>
          <a:stretch/>
        </p:blipFill>
        <p:spPr>
          <a:xfrm>
            <a:off x="5231905" y="0"/>
            <a:ext cx="6960096" cy="6858000"/>
          </a:xfrm>
          <a:prstGeom prst="rect">
            <a:avLst/>
          </a:prstGeom>
          <a:effectLst/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F9AC798-FBC4-43AF-F4FD-FA9C7E807C23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16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20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279B5-C6DE-B2C3-0632-494FF72E2D1D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17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515938" y="3018631"/>
            <a:ext cx="608412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marR="0" lvl="1" indent="-28800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fr-FR" sz="2200" b="0" i="0" u="none" strike="noStrike" kern="1200" cap="all" spc="0" normalizeH="0" noProof="0" dirty="0">
                <a:ln>
                  <a:noFill/>
                </a:ln>
                <a:solidFill>
                  <a:srgbClr val="717C7D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l’adhésion de la collectivité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58" y="0"/>
            <a:ext cx="5591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46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27">
            <a:extLst>
              <a:ext uri="{FF2B5EF4-FFF2-40B4-BE49-F238E27FC236}">
                <a16:creationId xmlns:a16="http://schemas.microsoft.com/office/drawing/2014/main" id="{B6A654A8-9A20-D7C3-EBD1-62ED46ECA938}"/>
              </a:ext>
            </a:extLst>
          </p:cNvPr>
          <p:cNvGrpSpPr/>
          <p:nvPr/>
        </p:nvGrpSpPr>
        <p:grpSpPr>
          <a:xfrm>
            <a:off x="4992269" y="1727612"/>
            <a:ext cx="6742334" cy="792000"/>
            <a:chOff x="4990540" y="460622"/>
            <a:chExt cx="6742334" cy="792000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0166829-D9FA-FF12-3640-16A68AB303CC}"/>
                </a:ext>
              </a:extLst>
            </p:cNvPr>
            <p:cNvSpPr/>
            <p:nvPr/>
          </p:nvSpPr>
          <p:spPr>
            <a:xfrm>
              <a:off x="4990540" y="460622"/>
              <a:ext cx="790535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1FC8041-60DF-7F7B-A6F0-CAA3E603DD2A}"/>
                </a:ext>
              </a:extLst>
            </p:cNvPr>
            <p:cNvSpPr/>
            <p:nvPr/>
          </p:nvSpPr>
          <p:spPr>
            <a:xfrm>
              <a:off x="5781663" y="460622"/>
              <a:ext cx="5951211" cy="79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144000" rIns="216000" bIns="144000" rtlCol="0" anchor="ctr"/>
            <a:lstStyle/>
            <a:p>
              <a:pPr algn="just">
                <a:buClr>
                  <a:srgbClr val="E60028"/>
                </a:buClr>
              </a:pP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Avis préalable du Comité Social Territorial à l’adhésion </a:t>
              </a: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à la convention de participation prévoyance du groupement des CDG de l’Yonne</a:t>
              </a:r>
            </a:p>
          </p:txBody>
        </p:sp>
        <p:pic>
          <p:nvPicPr>
            <p:cNvPr id="11" name="Graphique 10" descr="Badge 1 contour">
              <a:extLst>
                <a:ext uri="{FF2B5EF4-FFF2-40B4-BE49-F238E27FC236}">
                  <a16:creationId xmlns:a16="http://schemas.microsoft.com/office/drawing/2014/main" id="{9B8D43BE-B6EA-25E9-DADF-A7A697B12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98324" y="509223"/>
              <a:ext cx="790535" cy="689088"/>
            </a:xfrm>
            <a:prstGeom prst="rect">
              <a:avLst/>
            </a:prstGeom>
          </p:spPr>
        </p:pic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D6A6482-2D4D-B97B-4722-104E53ADCEAA}"/>
              </a:ext>
            </a:extLst>
          </p:cNvPr>
          <p:cNvGrpSpPr/>
          <p:nvPr/>
        </p:nvGrpSpPr>
        <p:grpSpPr>
          <a:xfrm>
            <a:off x="4992269" y="2668853"/>
            <a:ext cx="6750330" cy="864001"/>
            <a:chOff x="4990540" y="1271259"/>
            <a:chExt cx="6750330" cy="86400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8CD1733-38B7-31FD-A52E-6476A7994817}"/>
                </a:ext>
              </a:extLst>
            </p:cNvPr>
            <p:cNvSpPr/>
            <p:nvPr/>
          </p:nvSpPr>
          <p:spPr>
            <a:xfrm>
              <a:off x="4990540" y="1271259"/>
              <a:ext cx="790535" cy="86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D88072-5EC4-E5BD-37C6-B9C2FCA9F458}"/>
                </a:ext>
              </a:extLst>
            </p:cNvPr>
            <p:cNvSpPr/>
            <p:nvPr/>
          </p:nvSpPr>
          <p:spPr>
            <a:xfrm>
              <a:off x="5781664" y="1271260"/>
              <a:ext cx="5959206" cy="86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144000" rIns="216000" bIns="144000" rtlCol="0" anchor="ctr"/>
            <a:lstStyle/>
            <a:p>
              <a:pPr algn="just">
                <a:buClr>
                  <a:srgbClr val="E60028"/>
                </a:buClr>
              </a:pP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Délibération de la collectivité confirmant l’adhésion </a:t>
              </a: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à la convention de participation</a:t>
              </a: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et précisant les critères et le financement employeur</a:t>
              </a:r>
            </a:p>
          </p:txBody>
        </p:sp>
        <p:pic>
          <p:nvPicPr>
            <p:cNvPr id="14" name="Graphique 13" descr="Badge contour">
              <a:extLst>
                <a:ext uri="{FF2B5EF4-FFF2-40B4-BE49-F238E27FC236}">
                  <a16:creationId xmlns:a16="http://schemas.microsoft.com/office/drawing/2014/main" id="{232558CD-FC6C-D2DA-9707-2A734A44A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98536" y="1363779"/>
              <a:ext cx="783987" cy="689087"/>
            </a:xfrm>
            <a:prstGeom prst="rect">
              <a:avLst/>
            </a:prstGeom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4E01BA2-67CB-3771-8FE1-C37A60F558BD}"/>
              </a:ext>
            </a:extLst>
          </p:cNvPr>
          <p:cNvGrpSpPr/>
          <p:nvPr/>
        </p:nvGrpSpPr>
        <p:grpSpPr>
          <a:xfrm>
            <a:off x="4976492" y="3683553"/>
            <a:ext cx="6750330" cy="954952"/>
            <a:chOff x="4990540" y="2081898"/>
            <a:chExt cx="6750330" cy="1050447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A81A201-18E8-2DD9-9A67-CA89AAF43119}"/>
                </a:ext>
              </a:extLst>
            </p:cNvPr>
            <p:cNvSpPr/>
            <p:nvPr/>
          </p:nvSpPr>
          <p:spPr>
            <a:xfrm>
              <a:off x="4990540" y="2081898"/>
              <a:ext cx="790535" cy="10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605501A-BF88-F593-EFC4-A37B42FF79A5}"/>
                </a:ext>
              </a:extLst>
            </p:cNvPr>
            <p:cNvSpPr/>
            <p:nvPr/>
          </p:nvSpPr>
          <p:spPr>
            <a:xfrm>
              <a:off x="5781664" y="2088345"/>
              <a:ext cx="5959206" cy="104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144000" rIns="216000" bIns="144000" rtlCol="0" anchor="ctr"/>
            <a:lstStyle/>
            <a:p>
              <a:pPr>
                <a:buClr>
                  <a:srgbClr val="E60028"/>
                </a:buClr>
              </a:pP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Transmission de la Fiche d’Adhésion Collectivité </a:t>
              </a: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(complétée et signée)</a:t>
              </a: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+ Délibération de la collectivité / à défaut une lettre d’intention</a:t>
              </a:r>
            </a:p>
            <a:p>
              <a:pPr marL="541338" indent="-171450">
                <a:buClr>
                  <a:srgbClr val="E60028"/>
                </a:buClr>
                <a:buFont typeface="Arial" panose="020B0604020202020204" pitchFamily="34" charset="0"/>
                <a:buChar char="•"/>
              </a:pP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Au CDG 46 : contact@cdg46.fr</a:t>
              </a:r>
            </a:p>
          </p:txBody>
        </p:sp>
        <p:pic>
          <p:nvPicPr>
            <p:cNvPr id="16" name="Graphique 15" descr="Badge 3 contour">
              <a:extLst>
                <a:ext uri="{FF2B5EF4-FFF2-40B4-BE49-F238E27FC236}">
                  <a16:creationId xmlns:a16="http://schemas.microsoft.com/office/drawing/2014/main" id="{48DA35BF-ABCB-A5D7-6DA0-D1C83079F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006317" y="2243897"/>
              <a:ext cx="774757" cy="720000"/>
            </a:xfrm>
            <a:prstGeom prst="rect">
              <a:avLst/>
            </a:prstGeom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3C35C62-9D03-8890-7933-EA2C1947DEF7}"/>
              </a:ext>
            </a:extLst>
          </p:cNvPr>
          <p:cNvGrpSpPr/>
          <p:nvPr/>
        </p:nvGrpSpPr>
        <p:grpSpPr>
          <a:xfrm>
            <a:off x="4976492" y="4757584"/>
            <a:ext cx="6786420" cy="1224000"/>
            <a:chOff x="4990539" y="2889419"/>
            <a:chExt cx="6652739" cy="1224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4264B2C-3ECE-8C8F-80C3-97E13E268EB4}"/>
                </a:ext>
              </a:extLst>
            </p:cNvPr>
            <p:cNvSpPr/>
            <p:nvPr/>
          </p:nvSpPr>
          <p:spPr>
            <a:xfrm>
              <a:off x="4998324" y="2889419"/>
              <a:ext cx="790535" cy="122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AE69574-E973-BDC1-7978-65E20156FBEC}"/>
                </a:ext>
              </a:extLst>
            </p:cNvPr>
            <p:cNvSpPr/>
            <p:nvPr/>
          </p:nvSpPr>
          <p:spPr>
            <a:xfrm>
              <a:off x="5789448" y="2889419"/>
              <a:ext cx="5853830" cy="1224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144000" rIns="216000" bIns="144000" rtlCol="0" anchor="ctr"/>
            <a:lstStyle/>
            <a:p>
              <a:pPr>
                <a:buClr>
                  <a:srgbClr val="E60028"/>
                </a:buClr>
              </a:pP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 réception des éléments, </a:t>
              </a:r>
              <a:r>
                <a:rPr lang="fr-FR" sz="1200" b="1" dirty="0" err="1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Collecteam</a:t>
              </a: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transmettra le dossier Prévoyance à la collectivité :</a:t>
              </a:r>
            </a:p>
            <a:p>
              <a:pPr marL="541338" indent="-171450">
                <a:spcBef>
                  <a:spcPts val="600"/>
                </a:spcBef>
                <a:buClr>
                  <a:srgbClr val="E60028"/>
                </a:buClr>
                <a:buFont typeface="Arial" panose="020B0604020202020204" pitchFamily="34" charset="0"/>
                <a:buChar char="•"/>
              </a:pP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Supports de communication,</a:t>
              </a:r>
            </a:p>
            <a:p>
              <a:pPr marL="541338" indent="-171450">
                <a:buClr>
                  <a:srgbClr val="E60028"/>
                </a:buClr>
                <a:buFont typeface="Arial" panose="020B0604020202020204" pitchFamily="34" charset="0"/>
                <a:buChar char="•"/>
              </a:pP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Kit d’adhésion </a:t>
              </a:r>
            </a:p>
            <a:p>
              <a:pPr marL="541338" indent="-171450">
                <a:buClr>
                  <a:srgbClr val="E60028"/>
                </a:buClr>
                <a:buFont typeface="Arial" panose="020B0604020202020204" pitchFamily="34" charset="0"/>
                <a:buChar char="•"/>
              </a:pPr>
              <a:r>
                <a:rPr lang="fr-FR" sz="12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Supports de gestion</a:t>
              </a:r>
            </a:p>
          </p:txBody>
        </p:sp>
        <p:pic>
          <p:nvPicPr>
            <p:cNvPr id="26" name="Graphique 25" descr="Badge 4 contour">
              <a:extLst>
                <a:ext uri="{FF2B5EF4-FFF2-40B4-BE49-F238E27FC236}">
                  <a16:creationId xmlns:a16="http://schemas.microsoft.com/office/drawing/2014/main" id="{6A1894FF-1CBD-346B-CA1A-AA264401F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90539" y="3092174"/>
              <a:ext cx="790535" cy="673652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6C99A7EC-5B57-0779-D8D0-EFC8BD06FEB4}"/>
              </a:ext>
            </a:extLst>
          </p:cNvPr>
          <p:cNvSpPr/>
          <p:nvPr/>
        </p:nvSpPr>
        <p:spPr>
          <a:xfrm>
            <a:off x="426685" y="1376488"/>
            <a:ext cx="3811149" cy="1933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17C7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Cette étape permet :</a:t>
            </a:r>
          </a:p>
          <a:p>
            <a:pPr marL="354013" indent="-215900">
              <a:spcBef>
                <a:spcPts val="600"/>
              </a:spcBef>
              <a:spcAft>
                <a:spcPts val="400"/>
              </a:spcAft>
              <a:buClr>
                <a:srgbClr val="E60028"/>
              </a:buClr>
              <a:buFont typeface="Wingdings" panose="05000000000000000000" pitchFamily="2" charset="2"/>
              <a:buChar char="è"/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paramétrage du régime de prévoyance de la collectivité,</a:t>
            </a:r>
          </a:p>
          <a:p>
            <a:pPr marL="354013" indent="-215900">
              <a:spcAft>
                <a:spcPts val="400"/>
              </a:spcAft>
              <a:buClr>
                <a:srgbClr val="E60028"/>
              </a:buClr>
              <a:buFont typeface="Wingdings" panose="05000000000000000000" pitchFamily="2" charset="2"/>
              <a:buChar char="è"/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D’acter le niveau du financement employeur pour toute adhésion au contrat collectif de prévoyance,</a:t>
            </a:r>
          </a:p>
          <a:p>
            <a:pPr marL="354013" indent="-215900">
              <a:spcAft>
                <a:spcPts val="400"/>
              </a:spcAft>
              <a:buClr>
                <a:srgbClr val="E60028"/>
              </a:buClr>
              <a:buFont typeface="Wingdings" panose="05000000000000000000" pitchFamily="2" charset="2"/>
              <a:buChar char="è"/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D’identifier les interlocuteurs au sein de la collectivité et de valider le processus de gestion.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46471C9-2398-485E-342D-26220FB1D957}"/>
              </a:ext>
            </a:extLst>
          </p:cNvPr>
          <p:cNvSpPr/>
          <p:nvPr/>
        </p:nvSpPr>
        <p:spPr>
          <a:xfrm>
            <a:off x="457397" y="822106"/>
            <a:ext cx="110569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cap="all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L’adhésion de la collectivité est une étape importante, préalable à l’adhésion des agents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328851-025E-8594-F866-0B315010D04E}"/>
              </a:ext>
            </a:extLst>
          </p:cNvPr>
          <p:cNvSpPr/>
          <p:nvPr/>
        </p:nvSpPr>
        <p:spPr>
          <a:xfrm>
            <a:off x="426685" y="279965"/>
            <a:ext cx="84296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Processus d’adhésion des collectivités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944B4C22-1BC1-BC60-2B9D-6E19F1A60067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18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10162F3-989C-8B01-0561-DA026EA0F5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3754" y="3304536"/>
            <a:ext cx="2039480" cy="29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6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279B5-C6DE-B2C3-0632-494FF72E2D1D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19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515938" y="3018631"/>
            <a:ext cx="608412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1" indent="-45720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+mj-lt"/>
              <a:buAutoNum type="arabicPeriod" startAt="2"/>
              <a:tabLst/>
              <a:defRPr/>
            </a:pPr>
            <a:r>
              <a:rPr kumimoji="0" lang="fr-FR" sz="2200" b="0" i="0" u="none" strike="noStrike" kern="1200" cap="all" spc="0" normalizeH="0" noProof="0" dirty="0">
                <a:ln>
                  <a:noFill/>
                </a:ln>
                <a:solidFill>
                  <a:srgbClr val="717C7D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l’Adhésion de l’agent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58" y="0"/>
            <a:ext cx="5591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20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FD51B97-5BA5-1301-3F85-E03E6AFA8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170"/>
            </a:stretch>
          </a:blipFill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291E752D-BEDD-80EE-352B-CDE92CCBB5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06" t="34750" r="52717" b="85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EF12B8C-1AD7-A7F2-423C-12D06FC1E189}"/>
              </a:ext>
            </a:extLst>
          </p:cNvPr>
          <p:cNvGrpSpPr/>
          <p:nvPr/>
        </p:nvGrpSpPr>
        <p:grpSpPr>
          <a:xfrm>
            <a:off x="1610459" y="75801"/>
            <a:ext cx="6555767" cy="5153522"/>
            <a:chOff x="1181226" y="947758"/>
            <a:chExt cx="5912971" cy="5153522"/>
          </a:xfrm>
        </p:grpSpPr>
        <p:sp>
          <p:nvSpPr>
            <p:cNvPr id="5" name="Rectangle 24">
              <a:extLst>
                <a:ext uri="{FF2B5EF4-FFF2-40B4-BE49-F238E27FC236}">
                  <a16:creationId xmlns:a16="http://schemas.microsoft.com/office/drawing/2014/main" id="{1F7ECB74-D3EA-5463-2486-F92C1868E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226" y="1689816"/>
              <a:ext cx="5912971" cy="44114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>
                <a:spcAft>
                  <a:spcPts val="1200"/>
                </a:spcAft>
              </a:pPr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PRÉSENTATION DES MEMBRES DU GROUPEMENT</a:t>
              </a:r>
            </a:p>
            <a:p>
              <a:pPr eaLnBrk="0" hangingPunct="0">
                <a:spcAft>
                  <a:spcPts val="1200"/>
                </a:spcAft>
              </a:pPr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 </a:t>
              </a:r>
            </a:p>
            <a:p>
              <a:pPr eaLnBrk="0" hangingPunct="0">
                <a:spcAft>
                  <a:spcPts val="1200"/>
                </a:spcAft>
              </a:pPr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LA CONVENTION DE PARTICIPATION PREVOYANCE</a:t>
              </a:r>
            </a:p>
            <a:p>
              <a:pPr marL="819150" lvl="1" indent="-361950" eaLnBrk="0" hangingPunct="0">
                <a:spcAft>
                  <a:spcPts val="400"/>
                </a:spcAft>
                <a:buSzPct val="100000"/>
                <a:buFontTx/>
                <a:buAutoNum type="arabicPeriod"/>
              </a:pPr>
              <a:r>
                <a:rPr lang="fr-FR" sz="1400" dirty="0">
                  <a:solidFill>
                    <a:schemeClr val="tx2"/>
                  </a:solidFill>
                  <a:latin typeface="Verdana" pitchFamily="34" charset="0"/>
                </a:rPr>
                <a:t>Présentation des garanties</a:t>
              </a:r>
            </a:p>
            <a:p>
              <a:pPr marL="819150" lvl="1" indent="-361950" eaLnBrk="0" hangingPunct="0">
                <a:spcAft>
                  <a:spcPts val="400"/>
                </a:spcAft>
                <a:buSzPct val="100000"/>
                <a:buFontTx/>
                <a:buAutoNum type="arabicPeriod"/>
              </a:pPr>
              <a:r>
                <a:rPr lang="fr-FR" sz="1400" dirty="0">
                  <a:solidFill>
                    <a:schemeClr val="tx2"/>
                  </a:solidFill>
                  <a:latin typeface="Verdana" pitchFamily="34" charset="0"/>
                </a:rPr>
                <a:t>Les avantages du régime collectif de prévoyance</a:t>
              </a:r>
            </a:p>
            <a:p>
              <a:pPr lvl="1" eaLnBrk="0" hangingPunct="0">
                <a:spcAft>
                  <a:spcPts val="400"/>
                </a:spcAft>
                <a:buSzPct val="100000"/>
              </a:pPr>
              <a:endParaRPr lang="fr-FR" sz="1400" b="1" dirty="0">
                <a:solidFill>
                  <a:schemeClr val="accent1"/>
                </a:solidFill>
                <a:latin typeface="Verdana" pitchFamily="34" charset="0"/>
              </a:endParaRPr>
            </a:p>
            <a:p>
              <a:pPr eaLnBrk="0" hangingPunct="0">
                <a:spcAft>
                  <a:spcPts val="1200"/>
                </a:spcAft>
              </a:pPr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L’ADHESION AU REGIME PREVOYANCE</a:t>
              </a:r>
            </a:p>
            <a:p>
              <a:pPr marL="819150" lvl="1" indent="-361950" eaLnBrk="0" hangingPunct="0">
                <a:spcAft>
                  <a:spcPts val="400"/>
                </a:spcAft>
                <a:buSzPct val="100000"/>
                <a:buFontTx/>
                <a:buAutoNum type="arabicPeriod"/>
              </a:pPr>
              <a:r>
                <a:rPr lang="fr-FR" sz="1600" dirty="0">
                  <a:solidFill>
                    <a:schemeClr val="tx2"/>
                  </a:solidFill>
                  <a:latin typeface="Verdana" pitchFamily="34" charset="0"/>
                </a:rPr>
                <a:t>L’adhésion de la Collectivité</a:t>
              </a:r>
            </a:p>
            <a:p>
              <a:pPr marL="819150" lvl="1" indent="-361950" eaLnBrk="0" hangingPunct="0">
                <a:spcAft>
                  <a:spcPts val="400"/>
                </a:spcAft>
                <a:buSzPct val="100000"/>
                <a:buFontTx/>
                <a:buAutoNum type="arabicPeriod"/>
              </a:pPr>
              <a:r>
                <a:rPr lang="fr-FR" sz="1600" dirty="0">
                  <a:solidFill>
                    <a:schemeClr val="tx2"/>
                  </a:solidFill>
                  <a:latin typeface="Verdana" pitchFamily="34" charset="0"/>
                </a:rPr>
                <a:t>L’adhésion de l’agent</a:t>
              </a:r>
            </a:p>
            <a:p>
              <a:pPr eaLnBrk="0" hangingPunct="0">
                <a:spcAft>
                  <a:spcPts val="1200"/>
                </a:spcAft>
              </a:pPr>
              <a:endParaRPr lang="fr-FR" sz="1600" b="1" dirty="0">
                <a:solidFill>
                  <a:schemeClr val="accent1"/>
                </a:solidFill>
                <a:latin typeface="Verdana" pitchFamily="34" charset="0"/>
              </a:endParaRPr>
            </a:p>
            <a:p>
              <a:pPr eaLnBrk="0" hangingPunct="0"/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PROCESSUS DE GESTION </a:t>
              </a:r>
            </a:p>
            <a:p>
              <a:pPr eaLnBrk="0" hangingPunct="0"/>
              <a:endParaRPr lang="fr-FR" sz="1600" b="1" dirty="0">
                <a:solidFill>
                  <a:schemeClr val="accent1"/>
                </a:solidFill>
                <a:latin typeface="Verdana" pitchFamily="34" charset="0"/>
              </a:endParaRPr>
            </a:p>
            <a:p>
              <a:pPr eaLnBrk="0" hangingPunct="0"/>
              <a:r>
                <a:rPr lang="fr-FR" sz="1600" b="1" dirty="0">
                  <a:solidFill>
                    <a:schemeClr val="accent1"/>
                  </a:solidFill>
                  <a:latin typeface="Verdana" pitchFamily="34" charset="0"/>
                </a:rPr>
                <a:t>OUTILS ET LEVIERS DE COMMUNICATION</a:t>
              </a:r>
            </a:p>
            <a:p>
              <a:pPr eaLnBrk="0" hangingPunct="0"/>
              <a:endPara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D974798-110F-B648-5F14-C92FCDE57162}"/>
                </a:ext>
              </a:extLst>
            </p:cNvPr>
            <p:cNvSpPr txBox="1"/>
            <p:nvPr/>
          </p:nvSpPr>
          <p:spPr>
            <a:xfrm>
              <a:off x="1181226" y="947758"/>
              <a:ext cx="369063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200" b="1" dirty="0">
                  <a:solidFill>
                    <a:schemeClr val="tx2"/>
                  </a:solidFill>
                  <a:latin typeface="Verdana" pitchFamily="34" charset="0"/>
                </a:rPr>
                <a:t>SOMMAIRE</a:t>
              </a:r>
              <a:endParaRPr lang="fr-FR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429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CD2299CF-B0D5-D271-6EB3-AE8E9BAA2D7E}"/>
              </a:ext>
            </a:extLst>
          </p:cNvPr>
          <p:cNvGrpSpPr/>
          <p:nvPr/>
        </p:nvGrpSpPr>
        <p:grpSpPr>
          <a:xfrm>
            <a:off x="4910455" y="1189227"/>
            <a:ext cx="3537457" cy="2210054"/>
            <a:chOff x="4910455" y="1189227"/>
            <a:chExt cx="3537457" cy="2210054"/>
          </a:xfrm>
        </p:grpSpPr>
        <p:sp>
          <p:nvSpPr>
            <p:cNvPr id="5" name="object 5"/>
            <p:cNvSpPr/>
            <p:nvPr/>
          </p:nvSpPr>
          <p:spPr>
            <a:xfrm>
              <a:off x="4910455" y="1189227"/>
              <a:ext cx="787400" cy="2201545"/>
            </a:xfrm>
            <a:custGeom>
              <a:avLst/>
              <a:gdLst/>
              <a:ahLst/>
              <a:cxnLst/>
              <a:rect l="l" t="t" r="r" b="b"/>
              <a:pathLst>
                <a:path w="787400" h="2201545">
                  <a:moveTo>
                    <a:pt x="787285" y="0"/>
                  </a:moveTo>
                  <a:lnTo>
                    <a:pt x="0" y="0"/>
                  </a:lnTo>
                  <a:lnTo>
                    <a:pt x="0" y="2201291"/>
                  </a:lnTo>
                  <a:lnTo>
                    <a:pt x="787285" y="2201291"/>
                  </a:lnTo>
                  <a:lnTo>
                    <a:pt x="787285" y="0"/>
                  </a:lnTo>
                  <a:close/>
                </a:path>
              </a:pathLst>
            </a:custGeom>
            <a:solidFill>
              <a:srgbClr val="87C5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0B2000C7-F5A6-19CC-1DCD-309B4470D9DA}"/>
                </a:ext>
              </a:extLst>
            </p:cNvPr>
            <p:cNvGrpSpPr/>
            <p:nvPr/>
          </p:nvGrpSpPr>
          <p:grpSpPr>
            <a:xfrm>
              <a:off x="5719952" y="1197736"/>
              <a:ext cx="2727960" cy="2201545"/>
              <a:chOff x="5719952" y="1197736"/>
              <a:chExt cx="2727960" cy="2201545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5719952" y="1197736"/>
                <a:ext cx="2727960" cy="2201545"/>
              </a:xfrm>
              <a:custGeom>
                <a:avLst/>
                <a:gdLst/>
                <a:ahLst/>
                <a:cxnLst/>
                <a:rect l="l" t="t" r="r" b="b"/>
                <a:pathLst>
                  <a:path w="2727959" h="2201545">
                    <a:moveTo>
                      <a:pt x="2727832" y="0"/>
                    </a:moveTo>
                    <a:lnTo>
                      <a:pt x="0" y="0"/>
                    </a:lnTo>
                    <a:lnTo>
                      <a:pt x="0" y="2201291"/>
                    </a:lnTo>
                    <a:lnTo>
                      <a:pt x="2727832" y="2201291"/>
                    </a:lnTo>
                    <a:lnTo>
                      <a:pt x="2727832" y="0"/>
                    </a:lnTo>
                    <a:close/>
                  </a:path>
                </a:pathLst>
              </a:custGeom>
              <a:solidFill>
                <a:srgbClr val="F1F1F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object 7"/>
              <p:cNvSpPr txBox="1"/>
              <p:nvPr/>
            </p:nvSpPr>
            <p:spPr>
              <a:xfrm>
                <a:off x="5972555" y="1278763"/>
                <a:ext cx="2272030" cy="1669688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R="5080" algn="just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L’agent</a:t>
                </a:r>
                <a:r>
                  <a:rPr sz="1200" b="1" spc="390" dirty="0">
                    <a:solidFill>
                      <a:srgbClr val="707B7C"/>
                    </a:solidFill>
                    <a:latin typeface="Verdana"/>
                    <a:cs typeface="Verdana"/>
                  </a:rPr>
                  <a:t>  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complète</a:t>
                </a:r>
                <a:r>
                  <a:rPr sz="1200" b="1" spc="390" dirty="0">
                    <a:solidFill>
                      <a:srgbClr val="707B7C"/>
                    </a:solidFill>
                    <a:latin typeface="Verdana"/>
                    <a:cs typeface="Verdana"/>
                  </a:rPr>
                  <a:t>   </a:t>
                </a:r>
                <a:r>
                  <a:rPr sz="1200" b="1" spc="-25" dirty="0">
                    <a:solidFill>
                      <a:srgbClr val="707B7C"/>
                    </a:solidFill>
                    <a:latin typeface="Verdana"/>
                    <a:cs typeface="Verdana"/>
                  </a:rPr>
                  <a:t>un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bulletin</a:t>
                </a:r>
                <a:r>
                  <a:rPr sz="1200" b="1" spc="70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d’adhésion</a:t>
                </a:r>
                <a:r>
                  <a:rPr sz="1200" b="1" spc="6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b="1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papier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et</a:t>
                </a:r>
                <a:r>
                  <a:rPr sz="1200" spc="229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le</a:t>
                </a:r>
                <a:r>
                  <a:rPr sz="1200" spc="23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remet</a:t>
                </a:r>
                <a:r>
                  <a:rPr sz="1200" spc="229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à</a:t>
                </a:r>
                <a:r>
                  <a:rPr sz="1200" spc="23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sa</a:t>
                </a:r>
                <a:r>
                  <a:rPr sz="1200" spc="23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spc="-10" dirty="0" err="1">
                    <a:solidFill>
                      <a:srgbClr val="707B7C"/>
                    </a:solidFill>
                    <a:latin typeface="Verdana"/>
                    <a:cs typeface="Verdana"/>
                  </a:rPr>
                  <a:t>Collectivité</a:t>
                </a:r>
                <a:r>
                  <a:rPr sz="1200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 err="1">
                    <a:solidFill>
                      <a:srgbClr val="707B7C"/>
                    </a:solidFill>
                    <a:latin typeface="Verdana"/>
                    <a:cs typeface="Verdana"/>
                  </a:rPr>
                  <a:t>employeur</a:t>
                </a:r>
                <a:r>
                  <a:rPr sz="1200" b="1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.</a:t>
                </a:r>
                <a:endParaRPr sz="1200" dirty="0">
                  <a:latin typeface="Verdana"/>
                  <a:cs typeface="Verdana"/>
                </a:endParaRPr>
              </a:p>
              <a:p>
                <a:pPr marR="5715" algn="just">
                  <a:lnSpc>
                    <a:spcPct val="100000"/>
                  </a:lnSpc>
                  <a:spcBef>
                    <a:spcPts val="1440"/>
                  </a:spcBef>
                </a:pP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Avant</a:t>
                </a:r>
                <a:r>
                  <a:rPr sz="1200" b="1" spc="300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le</a:t>
                </a:r>
                <a:r>
                  <a:rPr sz="1200" b="1" spc="300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15</a:t>
                </a:r>
                <a:r>
                  <a:rPr sz="1200" b="1" spc="300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1200" b="1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décembre 2024</a:t>
                </a:r>
                <a:r>
                  <a:rPr sz="1200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,</a:t>
                </a:r>
                <a:endParaRPr sz="1200" dirty="0">
                  <a:latin typeface="Verdana"/>
                  <a:cs typeface="Verdana"/>
                </a:endParaRPr>
              </a:p>
              <a:p>
                <a:pPr marR="7620" algn="just">
                  <a:lnSpc>
                    <a:spcPct val="100000"/>
                  </a:lnSpc>
                </a:pP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Pour</a:t>
                </a:r>
                <a:r>
                  <a:rPr sz="1200" spc="-1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une prise</a:t>
                </a:r>
                <a:r>
                  <a:rPr sz="1200" spc="-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dirty="0">
                    <a:solidFill>
                      <a:srgbClr val="707B7C"/>
                    </a:solidFill>
                    <a:latin typeface="Verdana"/>
                    <a:cs typeface="Verdana"/>
                  </a:rPr>
                  <a:t>d’effet</a:t>
                </a:r>
                <a:r>
                  <a:rPr sz="1200" spc="-20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au</a:t>
                </a:r>
                <a:r>
                  <a:rPr sz="1200" b="1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b="1" spc="-25" dirty="0">
                    <a:solidFill>
                      <a:srgbClr val="707B7C"/>
                    </a:solidFill>
                    <a:latin typeface="Verdana"/>
                    <a:cs typeface="Verdana"/>
                  </a:rPr>
                  <a:t>1er </a:t>
                </a:r>
                <a:r>
                  <a:rPr sz="12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janvier</a:t>
                </a:r>
                <a:r>
                  <a:rPr sz="1200" b="1" spc="-50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1200" b="1" spc="-10" dirty="0">
                    <a:solidFill>
                      <a:srgbClr val="707B7C"/>
                    </a:solidFill>
                    <a:latin typeface="Verdana"/>
                    <a:cs typeface="Verdana"/>
                  </a:rPr>
                  <a:t>2025.</a:t>
                </a:r>
                <a:endParaRPr sz="1200" dirty="0">
                  <a:latin typeface="Verdana"/>
                  <a:cs typeface="Verdana"/>
                </a:endParaRPr>
              </a:p>
            </p:txBody>
          </p:sp>
        </p:grpSp>
      </p:grpSp>
      <p:sp>
        <p:nvSpPr>
          <p:cNvPr id="9" name="object 9"/>
          <p:cNvSpPr/>
          <p:nvPr/>
        </p:nvSpPr>
        <p:spPr>
          <a:xfrm>
            <a:off x="5040779" y="2056307"/>
            <a:ext cx="554355" cy="539115"/>
          </a:xfrm>
          <a:custGeom>
            <a:avLst/>
            <a:gdLst/>
            <a:ahLst/>
            <a:cxnLst/>
            <a:rect l="l" t="t" r="r" b="b"/>
            <a:pathLst>
              <a:path w="554354" h="539114">
                <a:moveTo>
                  <a:pt x="277166" y="0"/>
                </a:moveTo>
                <a:lnTo>
                  <a:pt x="227079" y="4357"/>
                </a:lnTo>
                <a:lnTo>
                  <a:pt x="180295" y="16851"/>
                </a:lnTo>
                <a:lnTo>
                  <a:pt x="137095" y="36816"/>
                </a:lnTo>
                <a:lnTo>
                  <a:pt x="98457" y="63396"/>
                </a:lnTo>
                <a:lnTo>
                  <a:pt x="65095" y="95862"/>
                </a:lnTo>
                <a:lnTo>
                  <a:pt x="37787" y="133454"/>
                </a:lnTo>
                <a:lnTo>
                  <a:pt x="17315" y="175411"/>
                </a:lnTo>
                <a:lnTo>
                  <a:pt x="4459" y="220972"/>
                </a:lnTo>
                <a:lnTo>
                  <a:pt x="0" y="269377"/>
                </a:lnTo>
                <a:lnTo>
                  <a:pt x="4462" y="317803"/>
                </a:lnTo>
                <a:lnTo>
                  <a:pt x="17326" y="363381"/>
                </a:lnTo>
                <a:lnTo>
                  <a:pt x="37809" y="405351"/>
                </a:lnTo>
                <a:lnTo>
                  <a:pt x="65130" y="442950"/>
                </a:lnTo>
                <a:lnTo>
                  <a:pt x="98506" y="475420"/>
                </a:lnTo>
                <a:lnTo>
                  <a:pt x="137155" y="501998"/>
                </a:lnTo>
                <a:lnTo>
                  <a:pt x="180295" y="521924"/>
                </a:lnTo>
                <a:lnTo>
                  <a:pt x="227144" y="534438"/>
                </a:lnTo>
                <a:lnTo>
                  <a:pt x="276917" y="538778"/>
                </a:lnTo>
                <a:lnTo>
                  <a:pt x="326695" y="534438"/>
                </a:lnTo>
                <a:lnTo>
                  <a:pt x="363558" y="524592"/>
                </a:lnTo>
                <a:lnTo>
                  <a:pt x="276923" y="524592"/>
                </a:lnTo>
                <a:lnTo>
                  <a:pt x="229768" y="520480"/>
                </a:lnTo>
                <a:lnTo>
                  <a:pt x="185385" y="508625"/>
                </a:lnTo>
                <a:lnTo>
                  <a:pt x="144516" y="489747"/>
                </a:lnTo>
                <a:lnTo>
                  <a:pt x="107901" y="464569"/>
                </a:lnTo>
                <a:lnTo>
                  <a:pt x="76282" y="433809"/>
                </a:lnTo>
                <a:lnTo>
                  <a:pt x="50400" y="398189"/>
                </a:lnTo>
                <a:lnTo>
                  <a:pt x="30995" y="358430"/>
                </a:lnTo>
                <a:lnTo>
                  <a:pt x="18809" y="315252"/>
                </a:lnTo>
                <a:lnTo>
                  <a:pt x="14582" y="269377"/>
                </a:lnTo>
                <a:lnTo>
                  <a:pt x="18862" y="223503"/>
                </a:lnTo>
                <a:lnTo>
                  <a:pt x="31092" y="180327"/>
                </a:lnTo>
                <a:lnTo>
                  <a:pt x="50532" y="140571"/>
                </a:lnTo>
                <a:lnTo>
                  <a:pt x="76374" y="105023"/>
                </a:lnTo>
                <a:lnTo>
                  <a:pt x="107985" y="74271"/>
                </a:lnTo>
                <a:lnTo>
                  <a:pt x="144583" y="49093"/>
                </a:lnTo>
                <a:lnTo>
                  <a:pt x="185431" y="30206"/>
                </a:lnTo>
                <a:lnTo>
                  <a:pt x="229791" y="18331"/>
                </a:lnTo>
                <a:lnTo>
                  <a:pt x="276923" y="14186"/>
                </a:lnTo>
                <a:lnTo>
                  <a:pt x="363660" y="14186"/>
                </a:lnTo>
                <a:lnTo>
                  <a:pt x="326917" y="4357"/>
                </a:lnTo>
                <a:lnTo>
                  <a:pt x="277166" y="0"/>
                </a:lnTo>
                <a:close/>
              </a:path>
              <a:path w="554354" h="539114">
                <a:moveTo>
                  <a:pt x="363660" y="14186"/>
                </a:moveTo>
                <a:lnTo>
                  <a:pt x="276923" y="14186"/>
                </a:lnTo>
                <a:lnTo>
                  <a:pt x="324076" y="18297"/>
                </a:lnTo>
                <a:lnTo>
                  <a:pt x="368457" y="30150"/>
                </a:lnTo>
                <a:lnTo>
                  <a:pt x="409324" y="49024"/>
                </a:lnTo>
                <a:lnTo>
                  <a:pt x="445937" y="74200"/>
                </a:lnTo>
                <a:lnTo>
                  <a:pt x="477554" y="104955"/>
                </a:lnTo>
                <a:lnTo>
                  <a:pt x="503464" y="140629"/>
                </a:lnTo>
                <a:lnTo>
                  <a:pt x="522851" y="180370"/>
                </a:lnTo>
                <a:lnTo>
                  <a:pt x="535027" y="223525"/>
                </a:lnTo>
                <a:lnTo>
                  <a:pt x="539252" y="269377"/>
                </a:lnTo>
                <a:lnTo>
                  <a:pt x="535025" y="315253"/>
                </a:lnTo>
                <a:lnTo>
                  <a:pt x="522840" y="358430"/>
                </a:lnTo>
                <a:lnTo>
                  <a:pt x="503436" y="398189"/>
                </a:lnTo>
                <a:lnTo>
                  <a:pt x="477555" y="433809"/>
                </a:lnTo>
                <a:lnTo>
                  <a:pt x="445937" y="464569"/>
                </a:lnTo>
                <a:lnTo>
                  <a:pt x="409324" y="489748"/>
                </a:lnTo>
                <a:lnTo>
                  <a:pt x="368457" y="508625"/>
                </a:lnTo>
                <a:lnTo>
                  <a:pt x="324076" y="520480"/>
                </a:lnTo>
                <a:lnTo>
                  <a:pt x="276923" y="524592"/>
                </a:lnTo>
                <a:lnTo>
                  <a:pt x="363558" y="524592"/>
                </a:lnTo>
                <a:lnTo>
                  <a:pt x="416686" y="501997"/>
                </a:lnTo>
                <a:lnTo>
                  <a:pt x="455335" y="475418"/>
                </a:lnTo>
                <a:lnTo>
                  <a:pt x="488710" y="442948"/>
                </a:lnTo>
                <a:lnTo>
                  <a:pt x="516029" y="405348"/>
                </a:lnTo>
                <a:lnTo>
                  <a:pt x="536511" y="363379"/>
                </a:lnTo>
                <a:lnTo>
                  <a:pt x="549373" y="317802"/>
                </a:lnTo>
                <a:lnTo>
                  <a:pt x="553834" y="269377"/>
                </a:lnTo>
                <a:lnTo>
                  <a:pt x="549390" y="220953"/>
                </a:lnTo>
                <a:lnTo>
                  <a:pt x="536541" y="175378"/>
                </a:lnTo>
                <a:lnTo>
                  <a:pt x="516073" y="133412"/>
                </a:lnTo>
                <a:lnTo>
                  <a:pt x="488765" y="95816"/>
                </a:lnTo>
                <a:lnTo>
                  <a:pt x="455468" y="63396"/>
                </a:lnTo>
                <a:lnTo>
                  <a:pt x="416850" y="36816"/>
                </a:lnTo>
                <a:lnTo>
                  <a:pt x="373739" y="16883"/>
                </a:lnTo>
                <a:lnTo>
                  <a:pt x="363660" y="141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40779" y="2056307"/>
            <a:ext cx="554355" cy="539115"/>
          </a:xfrm>
          <a:custGeom>
            <a:avLst/>
            <a:gdLst/>
            <a:ahLst/>
            <a:cxnLst/>
            <a:rect l="l" t="t" r="r" b="b"/>
            <a:pathLst>
              <a:path w="554354" h="539114">
                <a:moveTo>
                  <a:pt x="276923" y="14186"/>
                </a:moveTo>
                <a:lnTo>
                  <a:pt x="324076" y="18297"/>
                </a:lnTo>
                <a:lnTo>
                  <a:pt x="368457" y="30150"/>
                </a:lnTo>
                <a:lnTo>
                  <a:pt x="409324" y="49024"/>
                </a:lnTo>
                <a:lnTo>
                  <a:pt x="445937" y="74200"/>
                </a:lnTo>
                <a:lnTo>
                  <a:pt x="477554" y="104955"/>
                </a:lnTo>
                <a:lnTo>
                  <a:pt x="503436" y="140571"/>
                </a:lnTo>
                <a:lnTo>
                  <a:pt x="522839" y="180327"/>
                </a:lnTo>
                <a:lnTo>
                  <a:pt x="535025" y="223503"/>
                </a:lnTo>
                <a:lnTo>
                  <a:pt x="539252" y="269377"/>
                </a:lnTo>
                <a:lnTo>
                  <a:pt x="535025" y="315253"/>
                </a:lnTo>
                <a:lnTo>
                  <a:pt x="522840" y="358430"/>
                </a:lnTo>
                <a:lnTo>
                  <a:pt x="503436" y="398189"/>
                </a:lnTo>
                <a:lnTo>
                  <a:pt x="477555" y="433809"/>
                </a:lnTo>
                <a:lnTo>
                  <a:pt x="445937" y="464569"/>
                </a:lnTo>
                <a:lnTo>
                  <a:pt x="409324" y="489748"/>
                </a:lnTo>
                <a:lnTo>
                  <a:pt x="368457" y="508625"/>
                </a:lnTo>
                <a:lnTo>
                  <a:pt x="324076" y="520480"/>
                </a:lnTo>
                <a:lnTo>
                  <a:pt x="276923" y="524592"/>
                </a:lnTo>
                <a:lnTo>
                  <a:pt x="229768" y="520480"/>
                </a:lnTo>
                <a:lnTo>
                  <a:pt x="185385" y="508625"/>
                </a:lnTo>
                <a:lnTo>
                  <a:pt x="144516" y="489747"/>
                </a:lnTo>
                <a:lnTo>
                  <a:pt x="107901" y="464569"/>
                </a:lnTo>
                <a:lnTo>
                  <a:pt x="76282" y="433809"/>
                </a:lnTo>
                <a:lnTo>
                  <a:pt x="50400" y="398189"/>
                </a:lnTo>
                <a:lnTo>
                  <a:pt x="30995" y="358430"/>
                </a:lnTo>
                <a:lnTo>
                  <a:pt x="18809" y="315252"/>
                </a:lnTo>
                <a:lnTo>
                  <a:pt x="14582" y="269377"/>
                </a:lnTo>
                <a:lnTo>
                  <a:pt x="18856" y="223525"/>
                </a:lnTo>
                <a:lnTo>
                  <a:pt x="31071" y="180369"/>
                </a:lnTo>
                <a:lnTo>
                  <a:pt x="50490" y="140629"/>
                </a:lnTo>
                <a:lnTo>
                  <a:pt x="76374" y="105023"/>
                </a:lnTo>
                <a:lnTo>
                  <a:pt x="107985" y="74271"/>
                </a:lnTo>
                <a:lnTo>
                  <a:pt x="144583" y="49093"/>
                </a:lnTo>
                <a:lnTo>
                  <a:pt x="185431" y="30206"/>
                </a:lnTo>
                <a:lnTo>
                  <a:pt x="229791" y="18331"/>
                </a:lnTo>
                <a:lnTo>
                  <a:pt x="276923" y="14186"/>
                </a:lnTo>
              </a:path>
              <a:path w="554354" h="539114">
                <a:moveTo>
                  <a:pt x="276923" y="0"/>
                </a:moveTo>
                <a:lnTo>
                  <a:pt x="227145" y="4339"/>
                </a:lnTo>
                <a:lnTo>
                  <a:pt x="180295" y="16851"/>
                </a:lnTo>
                <a:lnTo>
                  <a:pt x="137154" y="36775"/>
                </a:lnTo>
                <a:lnTo>
                  <a:pt x="98504" y="63350"/>
                </a:lnTo>
                <a:lnTo>
                  <a:pt x="65128" y="95816"/>
                </a:lnTo>
                <a:lnTo>
                  <a:pt x="37808" y="133412"/>
                </a:lnTo>
                <a:lnTo>
                  <a:pt x="17324" y="175378"/>
                </a:lnTo>
                <a:lnTo>
                  <a:pt x="4461" y="220953"/>
                </a:lnTo>
                <a:lnTo>
                  <a:pt x="0" y="269377"/>
                </a:lnTo>
                <a:lnTo>
                  <a:pt x="4461" y="317802"/>
                </a:lnTo>
                <a:lnTo>
                  <a:pt x="17324" y="363379"/>
                </a:lnTo>
                <a:lnTo>
                  <a:pt x="37807" y="405348"/>
                </a:lnTo>
                <a:lnTo>
                  <a:pt x="65128" y="442948"/>
                </a:lnTo>
                <a:lnTo>
                  <a:pt x="98504" y="475418"/>
                </a:lnTo>
                <a:lnTo>
                  <a:pt x="137153" y="501997"/>
                </a:lnTo>
                <a:lnTo>
                  <a:pt x="180292" y="521924"/>
                </a:lnTo>
                <a:lnTo>
                  <a:pt x="227141" y="534438"/>
                </a:lnTo>
                <a:lnTo>
                  <a:pt x="276917" y="538778"/>
                </a:lnTo>
                <a:lnTo>
                  <a:pt x="326694" y="534438"/>
                </a:lnTo>
                <a:lnTo>
                  <a:pt x="373544" y="521925"/>
                </a:lnTo>
                <a:lnTo>
                  <a:pt x="416684" y="501998"/>
                </a:lnTo>
                <a:lnTo>
                  <a:pt x="455333" y="475420"/>
                </a:lnTo>
                <a:lnTo>
                  <a:pt x="488708" y="442951"/>
                </a:lnTo>
                <a:lnTo>
                  <a:pt x="516028" y="405351"/>
                </a:lnTo>
                <a:lnTo>
                  <a:pt x="536510" y="363382"/>
                </a:lnTo>
                <a:lnTo>
                  <a:pt x="549373" y="317803"/>
                </a:lnTo>
                <a:lnTo>
                  <a:pt x="553834" y="269377"/>
                </a:lnTo>
                <a:lnTo>
                  <a:pt x="549395" y="220973"/>
                </a:lnTo>
                <a:lnTo>
                  <a:pt x="536558" y="175411"/>
                </a:lnTo>
                <a:lnTo>
                  <a:pt x="516103" y="133454"/>
                </a:lnTo>
                <a:lnTo>
                  <a:pt x="488813" y="95862"/>
                </a:lnTo>
                <a:lnTo>
                  <a:pt x="455468" y="63396"/>
                </a:lnTo>
                <a:lnTo>
                  <a:pt x="416850" y="36816"/>
                </a:lnTo>
                <a:lnTo>
                  <a:pt x="373739" y="16883"/>
                </a:lnTo>
                <a:lnTo>
                  <a:pt x="326917" y="4357"/>
                </a:lnTo>
                <a:lnTo>
                  <a:pt x="277166" y="0"/>
                </a:lnTo>
                <a:lnTo>
                  <a:pt x="277002" y="0"/>
                </a:lnTo>
                <a:close/>
              </a:path>
            </a:pathLst>
          </a:custGeom>
          <a:ln w="33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1675" y="2197915"/>
            <a:ext cx="75386" cy="238929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5261675" y="2197915"/>
            <a:ext cx="75565" cy="239395"/>
          </a:xfrm>
          <a:custGeom>
            <a:avLst/>
            <a:gdLst/>
            <a:ahLst/>
            <a:cxnLst/>
            <a:rect l="l" t="t" r="r" b="b"/>
            <a:pathLst>
              <a:path w="75564" h="239394">
                <a:moveTo>
                  <a:pt x="58616" y="238929"/>
                </a:moveTo>
                <a:lnTo>
                  <a:pt x="58615" y="23029"/>
                </a:lnTo>
                <a:lnTo>
                  <a:pt x="54405" y="26416"/>
                </a:lnTo>
                <a:lnTo>
                  <a:pt x="50249" y="29839"/>
                </a:lnTo>
                <a:lnTo>
                  <a:pt x="45862" y="32990"/>
                </a:lnTo>
                <a:lnTo>
                  <a:pt x="41268" y="35839"/>
                </a:lnTo>
                <a:lnTo>
                  <a:pt x="36365" y="38907"/>
                </a:lnTo>
                <a:lnTo>
                  <a:pt x="0" y="55878"/>
                </a:lnTo>
                <a:lnTo>
                  <a:pt x="0" y="42383"/>
                </a:lnTo>
                <a:lnTo>
                  <a:pt x="9702" y="38910"/>
                </a:lnTo>
                <a:lnTo>
                  <a:pt x="19173" y="34901"/>
                </a:lnTo>
                <a:lnTo>
                  <a:pt x="55544" y="13322"/>
                </a:lnTo>
                <a:lnTo>
                  <a:pt x="72761" y="0"/>
                </a:lnTo>
                <a:lnTo>
                  <a:pt x="75385" y="135"/>
                </a:lnTo>
                <a:lnTo>
                  <a:pt x="75386" y="238929"/>
                </a:lnTo>
                <a:lnTo>
                  <a:pt x="58616" y="238929"/>
                </a:lnTo>
                <a:close/>
              </a:path>
            </a:pathLst>
          </a:custGeom>
          <a:ln w="3378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07153" y="3721595"/>
            <a:ext cx="808355" cy="864235"/>
          </a:xfrm>
          <a:custGeom>
            <a:avLst/>
            <a:gdLst/>
            <a:ahLst/>
            <a:cxnLst/>
            <a:rect l="l" t="t" r="r" b="b"/>
            <a:pathLst>
              <a:path w="808354" h="864235">
                <a:moveTo>
                  <a:pt x="808062" y="0"/>
                </a:moveTo>
                <a:lnTo>
                  <a:pt x="0" y="0"/>
                </a:lnTo>
                <a:lnTo>
                  <a:pt x="0" y="863993"/>
                </a:lnTo>
                <a:lnTo>
                  <a:pt x="808062" y="863993"/>
                </a:lnTo>
                <a:lnTo>
                  <a:pt x="808062" y="0"/>
                </a:lnTo>
                <a:close/>
              </a:path>
            </a:pathLst>
          </a:custGeom>
          <a:solidFill>
            <a:srgbClr val="87C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715889" y="3721595"/>
            <a:ext cx="6091555" cy="86423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56845" rIns="0" bIns="0" rtlCol="0">
            <a:spAutoFit/>
          </a:bodyPr>
          <a:lstStyle/>
          <a:p>
            <a:pPr marL="252729" marR="207010" algn="just">
              <a:lnSpc>
                <a:spcPct val="100000"/>
              </a:lnSpc>
              <a:spcBef>
                <a:spcPts val="1235"/>
              </a:spcBef>
            </a:pP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1200" spc="40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Collectivité</a:t>
            </a:r>
            <a:r>
              <a:rPr sz="1200" spc="40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vérifie</a:t>
            </a:r>
            <a:r>
              <a:rPr sz="1200" b="1" spc="4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1200" b="1" spc="4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conformité</a:t>
            </a:r>
            <a:r>
              <a:rPr sz="1200" b="1" spc="4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du</a:t>
            </a:r>
            <a:r>
              <a:rPr sz="1200" b="1" spc="4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bulletin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,</a:t>
            </a:r>
            <a:r>
              <a:rPr sz="1200" spc="4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le</a:t>
            </a:r>
            <a:r>
              <a:rPr sz="1200" spc="40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respect</a:t>
            </a:r>
            <a:r>
              <a:rPr sz="1200" b="1" spc="42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25" dirty="0">
                <a:solidFill>
                  <a:srgbClr val="707B7C"/>
                </a:solidFill>
                <a:latin typeface="Verdana"/>
                <a:cs typeface="Verdana"/>
              </a:rPr>
              <a:t>des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conditions</a:t>
            </a:r>
            <a:r>
              <a:rPr sz="1200" b="1" spc="20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d’adhésion</a:t>
            </a:r>
            <a:r>
              <a:rPr sz="1200" b="1" spc="19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et</a:t>
            </a:r>
            <a:r>
              <a:rPr sz="1200" spc="18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met</a:t>
            </a:r>
            <a:r>
              <a:rPr sz="1200" spc="19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en</a:t>
            </a:r>
            <a:r>
              <a:rPr sz="1200" spc="19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place</a:t>
            </a:r>
            <a:r>
              <a:rPr sz="1200" spc="18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le</a:t>
            </a:r>
            <a:r>
              <a:rPr sz="1200" spc="18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précompte</a:t>
            </a:r>
            <a:r>
              <a:rPr sz="1200" b="1" spc="19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1200" b="1" spc="19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10" dirty="0">
                <a:solidFill>
                  <a:srgbClr val="707B7C"/>
                </a:solidFill>
                <a:latin typeface="Verdana"/>
                <a:cs typeface="Verdana"/>
              </a:rPr>
              <a:t>cotisation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en</a:t>
            </a:r>
            <a:r>
              <a:rPr sz="1200" b="1" spc="-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10" dirty="0">
                <a:solidFill>
                  <a:srgbClr val="707B7C"/>
                </a:solidFill>
                <a:latin typeface="Verdana"/>
                <a:cs typeface="Verdana"/>
              </a:rPr>
              <a:t>paie.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04089" y="3890195"/>
            <a:ext cx="626745" cy="539115"/>
          </a:xfrm>
          <a:custGeom>
            <a:avLst/>
            <a:gdLst/>
            <a:ahLst/>
            <a:cxnLst/>
            <a:rect l="l" t="t" r="r" b="b"/>
            <a:pathLst>
              <a:path w="626745" h="539114">
                <a:moveTo>
                  <a:pt x="313578" y="0"/>
                </a:moveTo>
                <a:lnTo>
                  <a:pt x="262389" y="3541"/>
                </a:lnTo>
                <a:lnTo>
                  <a:pt x="214178" y="13761"/>
                </a:lnTo>
                <a:lnTo>
                  <a:pt x="169235" y="30104"/>
                </a:lnTo>
                <a:lnTo>
                  <a:pt x="128197" y="52016"/>
                </a:lnTo>
                <a:lnTo>
                  <a:pt x="91708" y="78942"/>
                </a:lnTo>
                <a:lnTo>
                  <a:pt x="60409" y="110328"/>
                </a:lnTo>
                <a:lnTo>
                  <a:pt x="34946" y="145618"/>
                </a:lnTo>
                <a:lnTo>
                  <a:pt x="15961" y="184259"/>
                </a:lnTo>
                <a:lnTo>
                  <a:pt x="4098" y="225696"/>
                </a:lnTo>
                <a:lnTo>
                  <a:pt x="0" y="269374"/>
                </a:lnTo>
                <a:lnTo>
                  <a:pt x="4100" y="313071"/>
                </a:lnTo>
                <a:lnTo>
                  <a:pt x="15971" y="354523"/>
                </a:lnTo>
                <a:lnTo>
                  <a:pt x="34967" y="393176"/>
                </a:lnTo>
                <a:lnTo>
                  <a:pt x="60444" y="428475"/>
                </a:lnTo>
                <a:lnTo>
                  <a:pt x="91757" y="459866"/>
                </a:lnTo>
                <a:lnTo>
                  <a:pt x="128260" y="486792"/>
                </a:lnTo>
                <a:lnTo>
                  <a:pt x="169309" y="508701"/>
                </a:lnTo>
                <a:lnTo>
                  <a:pt x="214259" y="525037"/>
                </a:lnTo>
                <a:lnTo>
                  <a:pt x="262466" y="535245"/>
                </a:lnTo>
                <a:lnTo>
                  <a:pt x="313283" y="538771"/>
                </a:lnTo>
                <a:lnTo>
                  <a:pt x="364098" y="535245"/>
                </a:lnTo>
                <a:lnTo>
                  <a:pt x="412303" y="525037"/>
                </a:lnTo>
                <a:lnTo>
                  <a:pt x="413547" y="524585"/>
                </a:lnTo>
                <a:lnTo>
                  <a:pt x="313283" y="524585"/>
                </a:lnTo>
                <a:lnTo>
                  <a:pt x="259935" y="520473"/>
                </a:lnTo>
                <a:lnTo>
                  <a:pt x="209724" y="508618"/>
                </a:lnTo>
                <a:lnTo>
                  <a:pt x="163489" y="489741"/>
                </a:lnTo>
                <a:lnTo>
                  <a:pt x="122067" y="464562"/>
                </a:lnTo>
                <a:lnTo>
                  <a:pt x="86297" y="433803"/>
                </a:lnTo>
                <a:lnTo>
                  <a:pt x="57017" y="398184"/>
                </a:lnTo>
                <a:lnTo>
                  <a:pt x="35065" y="358425"/>
                </a:lnTo>
                <a:lnTo>
                  <a:pt x="21279" y="315248"/>
                </a:lnTo>
                <a:lnTo>
                  <a:pt x="16497" y="269374"/>
                </a:lnTo>
                <a:lnTo>
                  <a:pt x="21337" y="223500"/>
                </a:lnTo>
                <a:lnTo>
                  <a:pt x="35170" y="180325"/>
                </a:lnTo>
                <a:lnTo>
                  <a:pt x="57116" y="140625"/>
                </a:lnTo>
                <a:lnTo>
                  <a:pt x="86398" y="105020"/>
                </a:lnTo>
                <a:lnTo>
                  <a:pt x="122159" y="74269"/>
                </a:lnTo>
                <a:lnTo>
                  <a:pt x="163564" y="49091"/>
                </a:lnTo>
                <a:lnTo>
                  <a:pt x="209776" y="30205"/>
                </a:lnTo>
                <a:lnTo>
                  <a:pt x="259961" y="18330"/>
                </a:lnTo>
                <a:lnTo>
                  <a:pt x="313283" y="14186"/>
                </a:lnTo>
                <a:lnTo>
                  <a:pt x="413711" y="14186"/>
                </a:lnTo>
                <a:lnTo>
                  <a:pt x="412542" y="13761"/>
                </a:lnTo>
                <a:lnTo>
                  <a:pt x="364367" y="3541"/>
                </a:lnTo>
                <a:lnTo>
                  <a:pt x="313578" y="0"/>
                </a:lnTo>
                <a:close/>
              </a:path>
              <a:path w="626745" h="539114">
                <a:moveTo>
                  <a:pt x="413711" y="14186"/>
                </a:moveTo>
                <a:lnTo>
                  <a:pt x="313283" y="14186"/>
                </a:lnTo>
                <a:lnTo>
                  <a:pt x="366628" y="18297"/>
                </a:lnTo>
                <a:lnTo>
                  <a:pt x="416837" y="30150"/>
                </a:lnTo>
                <a:lnTo>
                  <a:pt x="463072" y="49024"/>
                </a:lnTo>
                <a:lnTo>
                  <a:pt x="504492" y="74199"/>
                </a:lnTo>
                <a:lnTo>
                  <a:pt x="540262" y="104954"/>
                </a:lnTo>
                <a:lnTo>
                  <a:pt x="569572" y="140625"/>
                </a:lnTo>
                <a:lnTo>
                  <a:pt x="591507" y="180365"/>
                </a:lnTo>
                <a:lnTo>
                  <a:pt x="605282" y="223521"/>
                </a:lnTo>
                <a:lnTo>
                  <a:pt x="610061" y="269374"/>
                </a:lnTo>
                <a:lnTo>
                  <a:pt x="605280" y="315248"/>
                </a:lnTo>
                <a:lnTo>
                  <a:pt x="591494" y="358425"/>
                </a:lnTo>
                <a:lnTo>
                  <a:pt x="569542" y="398184"/>
                </a:lnTo>
                <a:lnTo>
                  <a:pt x="540262" y="433803"/>
                </a:lnTo>
                <a:lnTo>
                  <a:pt x="504493" y="464562"/>
                </a:lnTo>
                <a:lnTo>
                  <a:pt x="463072" y="489741"/>
                </a:lnTo>
                <a:lnTo>
                  <a:pt x="416838" y="508618"/>
                </a:lnTo>
                <a:lnTo>
                  <a:pt x="366629" y="520473"/>
                </a:lnTo>
                <a:lnTo>
                  <a:pt x="313283" y="524585"/>
                </a:lnTo>
                <a:lnTo>
                  <a:pt x="413547" y="524585"/>
                </a:lnTo>
                <a:lnTo>
                  <a:pt x="457252" y="508701"/>
                </a:lnTo>
                <a:lnTo>
                  <a:pt x="498300" y="486793"/>
                </a:lnTo>
                <a:lnTo>
                  <a:pt x="534803" y="459866"/>
                </a:lnTo>
                <a:lnTo>
                  <a:pt x="566115" y="428475"/>
                </a:lnTo>
                <a:lnTo>
                  <a:pt x="591592" y="393176"/>
                </a:lnTo>
                <a:lnTo>
                  <a:pt x="610588" y="354523"/>
                </a:lnTo>
                <a:lnTo>
                  <a:pt x="622459" y="313071"/>
                </a:lnTo>
                <a:lnTo>
                  <a:pt x="626559" y="269374"/>
                </a:lnTo>
                <a:lnTo>
                  <a:pt x="622476" y="225677"/>
                </a:lnTo>
                <a:lnTo>
                  <a:pt x="610621" y="184226"/>
                </a:lnTo>
                <a:lnTo>
                  <a:pt x="591640" y="145576"/>
                </a:lnTo>
                <a:lnTo>
                  <a:pt x="566178" y="110280"/>
                </a:lnTo>
                <a:lnTo>
                  <a:pt x="534880" y="78893"/>
                </a:lnTo>
                <a:lnTo>
                  <a:pt x="498476" y="52016"/>
                </a:lnTo>
                <a:lnTo>
                  <a:pt x="457460" y="30104"/>
                </a:lnTo>
                <a:lnTo>
                  <a:pt x="413711" y="141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04089" y="3890195"/>
            <a:ext cx="626745" cy="539115"/>
          </a:xfrm>
          <a:custGeom>
            <a:avLst/>
            <a:gdLst/>
            <a:ahLst/>
            <a:cxnLst/>
            <a:rect l="l" t="t" r="r" b="b"/>
            <a:pathLst>
              <a:path w="626745" h="539114">
                <a:moveTo>
                  <a:pt x="313283" y="14186"/>
                </a:moveTo>
                <a:lnTo>
                  <a:pt x="366628" y="18297"/>
                </a:lnTo>
                <a:lnTo>
                  <a:pt x="416837" y="30150"/>
                </a:lnTo>
                <a:lnTo>
                  <a:pt x="463072" y="49024"/>
                </a:lnTo>
                <a:lnTo>
                  <a:pt x="504492" y="74199"/>
                </a:lnTo>
                <a:lnTo>
                  <a:pt x="540262" y="104954"/>
                </a:lnTo>
                <a:lnTo>
                  <a:pt x="569542" y="140570"/>
                </a:lnTo>
                <a:lnTo>
                  <a:pt x="591494" y="180325"/>
                </a:lnTo>
                <a:lnTo>
                  <a:pt x="605280" y="223500"/>
                </a:lnTo>
                <a:lnTo>
                  <a:pt x="610061" y="269374"/>
                </a:lnTo>
                <a:lnTo>
                  <a:pt x="605280" y="315248"/>
                </a:lnTo>
                <a:lnTo>
                  <a:pt x="591494" y="358425"/>
                </a:lnTo>
                <a:lnTo>
                  <a:pt x="569542" y="398184"/>
                </a:lnTo>
                <a:lnTo>
                  <a:pt x="540262" y="433803"/>
                </a:lnTo>
                <a:lnTo>
                  <a:pt x="504493" y="464562"/>
                </a:lnTo>
                <a:lnTo>
                  <a:pt x="463072" y="489741"/>
                </a:lnTo>
                <a:lnTo>
                  <a:pt x="416838" y="508618"/>
                </a:lnTo>
                <a:lnTo>
                  <a:pt x="366629" y="520473"/>
                </a:lnTo>
                <a:lnTo>
                  <a:pt x="313283" y="524585"/>
                </a:lnTo>
                <a:lnTo>
                  <a:pt x="259935" y="520473"/>
                </a:lnTo>
                <a:lnTo>
                  <a:pt x="209724" y="508618"/>
                </a:lnTo>
                <a:lnTo>
                  <a:pt x="163489" y="489741"/>
                </a:lnTo>
                <a:lnTo>
                  <a:pt x="122067" y="464562"/>
                </a:lnTo>
                <a:lnTo>
                  <a:pt x="86297" y="433803"/>
                </a:lnTo>
                <a:lnTo>
                  <a:pt x="57017" y="398184"/>
                </a:lnTo>
                <a:lnTo>
                  <a:pt x="35065" y="358425"/>
                </a:lnTo>
                <a:lnTo>
                  <a:pt x="21279" y="315248"/>
                </a:lnTo>
                <a:lnTo>
                  <a:pt x="16497" y="269374"/>
                </a:lnTo>
                <a:lnTo>
                  <a:pt x="21330" y="223521"/>
                </a:lnTo>
                <a:lnTo>
                  <a:pt x="35148" y="180365"/>
                </a:lnTo>
                <a:lnTo>
                  <a:pt x="57116" y="140625"/>
                </a:lnTo>
                <a:lnTo>
                  <a:pt x="86398" y="105020"/>
                </a:lnTo>
                <a:lnTo>
                  <a:pt x="122159" y="74269"/>
                </a:lnTo>
                <a:lnTo>
                  <a:pt x="163564" y="49091"/>
                </a:lnTo>
                <a:lnTo>
                  <a:pt x="209776" y="30205"/>
                </a:lnTo>
                <a:lnTo>
                  <a:pt x="259961" y="18330"/>
                </a:lnTo>
                <a:lnTo>
                  <a:pt x="313283" y="14186"/>
                </a:lnTo>
              </a:path>
              <a:path w="626745" h="539114">
                <a:moveTo>
                  <a:pt x="313283" y="0"/>
                </a:moveTo>
                <a:lnTo>
                  <a:pt x="262465" y="3525"/>
                </a:lnTo>
                <a:lnTo>
                  <a:pt x="214259" y="13731"/>
                </a:lnTo>
                <a:lnTo>
                  <a:pt x="169309" y="30064"/>
                </a:lnTo>
                <a:lnTo>
                  <a:pt x="128260" y="51970"/>
                </a:lnTo>
                <a:lnTo>
                  <a:pt x="91756" y="78893"/>
                </a:lnTo>
                <a:lnTo>
                  <a:pt x="60444" y="110280"/>
                </a:lnTo>
                <a:lnTo>
                  <a:pt x="34967" y="145576"/>
                </a:lnTo>
                <a:lnTo>
                  <a:pt x="15970" y="184226"/>
                </a:lnTo>
                <a:lnTo>
                  <a:pt x="4100" y="225677"/>
                </a:lnTo>
                <a:lnTo>
                  <a:pt x="0" y="269374"/>
                </a:lnTo>
                <a:lnTo>
                  <a:pt x="4100" y="313071"/>
                </a:lnTo>
                <a:lnTo>
                  <a:pt x="15971" y="354523"/>
                </a:lnTo>
                <a:lnTo>
                  <a:pt x="34967" y="393176"/>
                </a:lnTo>
                <a:lnTo>
                  <a:pt x="60444" y="428475"/>
                </a:lnTo>
                <a:lnTo>
                  <a:pt x="91757" y="459866"/>
                </a:lnTo>
                <a:lnTo>
                  <a:pt x="128260" y="486792"/>
                </a:lnTo>
                <a:lnTo>
                  <a:pt x="169309" y="508701"/>
                </a:lnTo>
                <a:lnTo>
                  <a:pt x="214259" y="525037"/>
                </a:lnTo>
                <a:lnTo>
                  <a:pt x="262466" y="535245"/>
                </a:lnTo>
                <a:lnTo>
                  <a:pt x="313283" y="538771"/>
                </a:lnTo>
                <a:lnTo>
                  <a:pt x="364098" y="535245"/>
                </a:lnTo>
                <a:lnTo>
                  <a:pt x="412303" y="525037"/>
                </a:lnTo>
                <a:lnTo>
                  <a:pt x="457252" y="508701"/>
                </a:lnTo>
                <a:lnTo>
                  <a:pt x="498300" y="486793"/>
                </a:lnTo>
                <a:lnTo>
                  <a:pt x="534803" y="459866"/>
                </a:lnTo>
                <a:lnTo>
                  <a:pt x="566115" y="428475"/>
                </a:lnTo>
                <a:lnTo>
                  <a:pt x="591592" y="393176"/>
                </a:lnTo>
                <a:lnTo>
                  <a:pt x="610588" y="354523"/>
                </a:lnTo>
                <a:lnTo>
                  <a:pt x="622459" y="313071"/>
                </a:lnTo>
                <a:lnTo>
                  <a:pt x="626559" y="269374"/>
                </a:lnTo>
                <a:lnTo>
                  <a:pt x="622482" y="225696"/>
                </a:lnTo>
                <a:lnTo>
                  <a:pt x="610637" y="184259"/>
                </a:lnTo>
                <a:lnTo>
                  <a:pt x="591671" y="145618"/>
                </a:lnTo>
                <a:lnTo>
                  <a:pt x="566225" y="110328"/>
                </a:lnTo>
                <a:lnTo>
                  <a:pt x="534946" y="78942"/>
                </a:lnTo>
                <a:lnTo>
                  <a:pt x="498476" y="52016"/>
                </a:lnTo>
                <a:lnTo>
                  <a:pt x="457460" y="30104"/>
                </a:lnTo>
                <a:lnTo>
                  <a:pt x="412542" y="13761"/>
                </a:lnTo>
                <a:lnTo>
                  <a:pt x="364367" y="3541"/>
                </a:lnTo>
                <a:lnTo>
                  <a:pt x="313578" y="0"/>
                </a:lnTo>
                <a:lnTo>
                  <a:pt x="313379" y="0"/>
                </a:lnTo>
                <a:close/>
              </a:path>
            </a:pathLst>
          </a:custGeom>
          <a:ln w="359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5847" y="4033595"/>
            <a:ext cx="158363" cy="237184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5235847" y="4033320"/>
            <a:ext cx="158750" cy="237490"/>
          </a:xfrm>
          <a:custGeom>
            <a:avLst/>
            <a:gdLst/>
            <a:ahLst/>
            <a:cxnLst/>
            <a:rect l="l" t="t" r="r" b="b"/>
            <a:pathLst>
              <a:path w="158750" h="237489">
                <a:moveTo>
                  <a:pt x="0" y="237406"/>
                </a:moveTo>
                <a:lnTo>
                  <a:pt x="7100" y="193794"/>
                </a:lnTo>
                <a:lnTo>
                  <a:pt x="34384" y="164901"/>
                </a:lnTo>
                <a:lnTo>
                  <a:pt x="75380" y="137633"/>
                </a:lnTo>
                <a:lnTo>
                  <a:pt x="82076" y="133324"/>
                </a:lnTo>
                <a:lnTo>
                  <a:pt x="112850" y="109999"/>
                </a:lnTo>
                <a:lnTo>
                  <a:pt x="133307" y="70188"/>
                </a:lnTo>
                <a:lnTo>
                  <a:pt x="133211" y="62657"/>
                </a:lnTo>
                <a:lnTo>
                  <a:pt x="133348" y="55516"/>
                </a:lnTo>
                <a:lnTo>
                  <a:pt x="108839" y="20650"/>
                </a:lnTo>
                <a:lnTo>
                  <a:pt x="83670" y="13554"/>
                </a:lnTo>
                <a:lnTo>
                  <a:pt x="75799" y="13630"/>
                </a:lnTo>
                <a:lnTo>
                  <a:pt x="31363" y="25026"/>
                </a:lnTo>
                <a:lnTo>
                  <a:pt x="10833" y="38126"/>
                </a:lnTo>
                <a:lnTo>
                  <a:pt x="10833" y="21096"/>
                </a:lnTo>
                <a:lnTo>
                  <a:pt x="50375" y="3191"/>
                </a:lnTo>
                <a:lnTo>
                  <a:pt x="79277" y="0"/>
                </a:lnTo>
                <a:lnTo>
                  <a:pt x="81395" y="0"/>
                </a:lnTo>
                <a:lnTo>
                  <a:pt x="91816" y="1300"/>
                </a:lnTo>
                <a:lnTo>
                  <a:pt x="98312" y="2099"/>
                </a:lnTo>
                <a:lnTo>
                  <a:pt x="136112" y="19482"/>
                </a:lnTo>
                <a:lnTo>
                  <a:pt x="152878" y="52389"/>
                </a:lnTo>
                <a:lnTo>
                  <a:pt x="152761" y="60216"/>
                </a:lnTo>
                <a:lnTo>
                  <a:pt x="140979" y="101942"/>
                </a:lnTo>
                <a:lnTo>
                  <a:pt x="109027" y="131916"/>
                </a:lnTo>
                <a:lnTo>
                  <a:pt x="80403" y="150484"/>
                </a:lnTo>
                <a:lnTo>
                  <a:pt x="72950" y="155206"/>
                </a:lnTo>
                <a:lnTo>
                  <a:pt x="66084" y="159630"/>
                </a:lnTo>
                <a:lnTo>
                  <a:pt x="59831" y="163737"/>
                </a:lnTo>
                <a:lnTo>
                  <a:pt x="52696" y="168389"/>
                </a:lnTo>
                <a:lnTo>
                  <a:pt x="45987" y="173502"/>
                </a:lnTo>
                <a:lnTo>
                  <a:pt x="39766" y="179046"/>
                </a:lnTo>
                <a:lnTo>
                  <a:pt x="34796" y="183450"/>
                </a:lnTo>
                <a:lnTo>
                  <a:pt x="20862" y="213638"/>
                </a:lnTo>
                <a:lnTo>
                  <a:pt x="20635" y="215376"/>
                </a:lnTo>
                <a:lnTo>
                  <a:pt x="20429" y="217179"/>
                </a:lnTo>
                <a:lnTo>
                  <a:pt x="20326" y="218987"/>
                </a:lnTo>
                <a:lnTo>
                  <a:pt x="20333" y="220796"/>
                </a:lnTo>
                <a:lnTo>
                  <a:pt x="20333" y="223273"/>
                </a:lnTo>
                <a:lnTo>
                  <a:pt x="158363" y="223273"/>
                </a:lnTo>
                <a:lnTo>
                  <a:pt x="158363" y="237460"/>
                </a:lnTo>
                <a:lnTo>
                  <a:pt x="0" y="237406"/>
                </a:lnTo>
                <a:close/>
              </a:path>
            </a:pathLst>
          </a:custGeom>
          <a:ln w="369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07153" y="4925288"/>
            <a:ext cx="810260" cy="949325"/>
          </a:xfrm>
          <a:custGeom>
            <a:avLst/>
            <a:gdLst/>
            <a:ahLst/>
            <a:cxnLst/>
            <a:rect l="l" t="t" r="r" b="b"/>
            <a:pathLst>
              <a:path w="810260" h="949325">
                <a:moveTo>
                  <a:pt x="809904" y="0"/>
                </a:moveTo>
                <a:lnTo>
                  <a:pt x="0" y="0"/>
                </a:lnTo>
                <a:lnTo>
                  <a:pt x="0" y="949096"/>
                </a:lnTo>
                <a:lnTo>
                  <a:pt x="809904" y="949096"/>
                </a:lnTo>
                <a:lnTo>
                  <a:pt x="809904" y="0"/>
                </a:lnTo>
                <a:close/>
              </a:path>
            </a:pathLst>
          </a:custGeom>
          <a:solidFill>
            <a:srgbClr val="87C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717666" y="4931155"/>
            <a:ext cx="6105525" cy="94932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52729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Collecteam</a:t>
            </a:r>
            <a:r>
              <a:rPr sz="12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vérifie</a:t>
            </a:r>
            <a:r>
              <a:rPr sz="1200" b="1" spc="-2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et</a:t>
            </a:r>
            <a:r>
              <a:rPr sz="12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saisie</a:t>
            </a:r>
            <a:r>
              <a:rPr sz="1200" b="1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les</a:t>
            </a:r>
            <a:r>
              <a:rPr sz="1200" spc="-5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bulletins</a:t>
            </a:r>
            <a:r>
              <a:rPr sz="1200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d’adhésion</a:t>
            </a:r>
            <a:r>
              <a:rPr sz="1200" spc="-2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dans</a:t>
            </a:r>
            <a:r>
              <a:rPr sz="1200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707B7C"/>
                </a:solidFill>
                <a:latin typeface="Verdana"/>
                <a:cs typeface="Verdana"/>
              </a:rPr>
              <a:t>son</a:t>
            </a:r>
            <a:r>
              <a:rPr sz="1200" spc="-3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707B7C"/>
                </a:solidFill>
                <a:latin typeface="Verdana"/>
                <a:cs typeface="Verdana"/>
              </a:rPr>
              <a:t>logiciel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431088" y="236346"/>
            <a:ext cx="32816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MODALITÉS</a:t>
            </a:r>
            <a:r>
              <a:rPr spc="-110" dirty="0"/>
              <a:t> </a:t>
            </a:r>
            <a:r>
              <a:rPr spc="-10" dirty="0"/>
              <a:t>D’ADHÉSION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232653" y="519963"/>
            <a:ext cx="2946400" cy="56578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L’agent</a:t>
            </a:r>
            <a:r>
              <a:rPr sz="1600" b="1" spc="-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n’a</a:t>
            </a:r>
            <a:r>
              <a:rPr sz="16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aucun</a:t>
            </a:r>
            <a:r>
              <a:rPr sz="1600" b="1" spc="-4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707B7C"/>
                </a:solidFill>
                <a:latin typeface="Verdana"/>
                <a:cs typeface="Verdana"/>
              </a:rPr>
              <a:t>contrat</a:t>
            </a:r>
            <a:endParaRPr sz="16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prévoyance</a:t>
            </a:r>
            <a:r>
              <a:rPr sz="16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à</a:t>
            </a:r>
            <a:r>
              <a:rPr sz="1600" b="1" spc="-4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ce</a:t>
            </a:r>
            <a:r>
              <a:rPr sz="1600" b="1" spc="-6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spc="-20" dirty="0">
                <a:solidFill>
                  <a:srgbClr val="707B7C"/>
                </a:solidFill>
                <a:latin typeface="Verdana"/>
                <a:cs typeface="Verdana"/>
              </a:rPr>
              <a:t>jour</a:t>
            </a:r>
            <a:endParaRPr sz="1600" dirty="0">
              <a:latin typeface="Verdana"/>
              <a:cs typeface="Verdana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3B1F1753-B5C2-6E94-36BE-38CB400BA78A}"/>
              </a:ext>
            </a:extLst>
          </p:cNvPr>
          <p:cNvGrpSpPr/>
          <p:nvPr/>
        </p:nvGrpSpPr>
        <p:grpSpPr>
          <a:xfrm>
            <a:off x="8693657" y="1197736"/>
            <a:ext cx="3129280" cy="2201545"/>
            <a:chOff x="8693657" y="1197736"/>
            <a:chExt cx="3129280" cy="2201545"/>
          </a:xfrm>
        </p:grpSpPr>
        <p:sp>
          <p:nvSpPr>
            <p:cNvPr id="31" name="object 31"/>
            <p:cNvSpPr/>
            <p:nvPr/>
          </p:nvSpPr>
          <p:spPr>
            <a:xfrm>
              <a:off x="8693657" y="1197736"/>
              <a:ext cx="3129280" cy="2201545"/>
            </a:xfrm>
            <a:custGeom>
              <a:avLst/>
              <a:gdLst/>
              <a:ahLst/>
              <a:cxnLst/>
              <a:rect l="l" t="t" r="r" b="b"/>
              <a:pathLst>
                <a:path w="3129279" h="2201545">
                  <a:moveTo>
                    <a:pt x="3129279" y="0"/>
                  </a:moveTo>
                  <a:lnTo>
                    <a:pt x="0" y="0"/>
                  </a:lnTo>
                  <a:lnTo>
                    <a:pt x="0" y="2201291"/>
                  </a:lnTo>
                  <a:lnTo>
                    <a:pt x="3129279" y="2201291"/>
                  </a:lnTo>
                  <a:lnTo>
                    <a:pt x="312927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8946768" y="1644522"/>
              <a:ext cx="2674620" cy="130619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R="5080" algn="just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707B7C"/>
                  </a:solidFill>
                  <a:latin typeface="Verdana"/>
                  <a:cs typeface="Verdana"/>
                </a:rPr>
                <a:t>L’agent</a:t>
              </a:r>
              <a:r>
                <a:rPr sz="1200" spc="225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1200" dirty="0">
                  <a:solidFill>
                    <a:srgbClr val="707B7C"/>
                  </a:solidFill>
                  <a:latin typeface="Verdana"/>
                  <a:cs typeface="Verdana"/>
                </a:rPr>
                <a:t>devra</a:t>
              </a:r>
              <a:r>
                <a:rPr sz="1200" spc="235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résilier</a:t>
              </a:r>
              <a:r>
                <a:rPr sz="1200" b="1" spc="245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1200" b="1" spc="-25" dirty="0">
                  <a:solidFill>
                    <a:srgbClr val="707B7C"/>
                  </a:solidFill>
                  <a:latin typeface="Verdana"/>
                  <a:cs typeface="Verdana"/>
                </a:rPr>
                <a:t>son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contrat</a:t>
              </a:r>
              <a:r>
                <a:rPr sz="1200" b="1" spc="170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individuel</a:t>
              </a:r>
              <a:r>
                <a:rPr sz="1200" b="1" spc="175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par</a:t>
              </a:r>
              <a:r>
                <a:rPr sz="1200" b="1" spc="175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spc="-10" dirty="0">
                  <a:solidFill>
                    <a:srgbClr val="707B7C"/>
                  </a:solidFill>
                  <a:latin typeface="Verdana"/>
                  <a:cs typeface="Verdana"/>
                </a:rPr>
                <a:t>courrier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en</a:t>
              </a:r>
              <a:r>
                <a:rPr sz="1200" b="1" spc="360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recommandé</a:t>
              </a:r>
              <a:r>
                <a:rPr sz="1200" b="1" spc="370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avec</a:t>
              </a:r>
              <a:r>
                <a:rPr sz="1200" b="1" spc="365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spc="-25" dirty="0">
                  <a:solidFill>
                    <a:srgbClr val="707B7C"/>
                  </a:solidFill>
                  <a:latin typeface="Verdana"/>
                  <a:cs typeface="Verdana"/>
                </a:rPr>
                <a:t>A/R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(avant</a:t>
              </a:r>
              <a:r>
                <a:rPr sz="1200" b="1" spc="-30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le 31</a:t>
              </a:r>
              <a:r>
                <a:rPr sz="1200" b="1" spc="-25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octobre</a:t>
              </a:r>
              <a:r>
                <a:rPr sz="1200" b="1" spc="-45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1200" b="1" spc="-10" dirty="0">
                  <a:solidFill>
                    <a:srgbClr val="707B7C"/>
                  </a:solidFill>
                  <a:latin typeface="Verdana"/>
                  <a:cs typeface="Verdana"/>
                </a:rPr>
                <a:t>2024)</a:t>
              </a:r>
              <a:endParaRPr sz="1200" dirty="0">
                <a:latin typeface="Verdana"/>
                <a:cs typeface="Verdana"/>
              </a:endParaRPr>
            </a:p>
            <a:p>
              <a:pPr marR="5715" algn="just">
                <a:lnSpc>
                  <a:spcPct val="100000"/>
                </a:lnSpc>
                <a:spcBef>
                  <a:spcPts val="1440"/>
                </a:spcBef>
              </a:pPr>
              <a:r>
                <a:rPr sz="1200" dirty="0">
                  <a:solidFill>
                    <a:srgbClr val="707B7C"/>
                  </a:solidFill>
                  <a:latin typeface="Verdana"/>
                  <a:cs typeface="Verdana"/>
                </a:rPr>
                <a:t>Puis</a:t>
              </a:r>
              <a:r>
                <a:rPr sz="1200" spc="425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s’inscrire</a:t>
              </a:r>
              <a:r>
                <a:rPr sz="1200" b="1" spc="450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via</a:t>
              </a:r>
              <a:r>
                <a:rPr sz="1200" b="1" spc="434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1200" b="1" spc="-10" dirty="0">
                  <a:solidFill>
                    <a:srgbClr val="707B7C"/>
                  </a:solidFill>
                  <a:latin typeface="Verdana"/>
                  <a:cs typeface="Verdana"/>
                </a:rPr>
                <a:t>bulletin </a:t>
              </a:r>
              <a:r>
                <a:rPr sz="1200" b="1" dirty="0">
                  <a:solidFill>
                    <a:srgbClr val="707B7C"/>
                  </a:solidFill>
                  <a:latin typeface="Verdana"/>
                  <a:cs typeface="Verdana"/>
                </a:rPr>
                <a:t>papier</a:t>
              </a:r>
              <a:r>
                <a:rPr lang="fr-FR" sz="1200" b="1" dirty="0">
                  <a:solidFill>
                    <a:srgbClr val="707B7C"/>
                  </a:solidFill>
                  <a:latin typeface="Verdana"/>
                  <a:cs typeface="Verdana"/>
                </a:rPr>
                <a:t>.</a:t>
              </a:r>
              <a:endParaRPr sz="1200" dirty="0">
                <a:latin typeface="Verdana"/>
                <a:cs typeface="Verdana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676513" y="398525"/>
            <a:ext cx="316611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L’agent</a:t>
            </a:r>
            <a:r>
              <a:rPr sz="16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est</a:t>
            </a:r>
            <a:r>
              <a:rPr sz="1600" b="1" spc="-5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déjà</a:t>
            </a:r>
            <a:r>
              <a:rPr sz="16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adhérent</a:t>
            </a:r>
            <a:r>
              <a:rPr sz="1600" b="1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spc="-50" dirty="0">
                <a:solidFill>
                  <a:srgbClr val="707B7C"/>
                </a:solidFill>
                <a:latin typeface="Verdana"/>
                <a:cs typeface="Verdana"/>
              </a:rPr>
              <a:t>à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un</a:t>
            </a:r>
            <a:r>
              <a:rPr sz="1600" b="1" spc="-4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contrat</a:t>
            </a:r>
            <a:r>
              <a:rPr sz="1600" b="1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dirty="0">
                <a:solidFill>
                  <a:srgbClr val="707B7C"/>
                </a:solidFill>
                <a:latin typeface="Verdana"/>
                <a:cs typeface="Verdana"/>
              </a:rPr>
              <a:t>de</a:t>
            </a:r>
            <a:r>
              <a:rPr sz="1600" b="1" spc="-2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707B7C"/>
                </a:solidFill>
                <a:latin typeface="Verdana"/>
                <a:cs typeface="Verdana"/>
              </a:rPr>
              <a:t>prévoyance individuel</a:t>
            </a:r>
            <a:endParaRPr sz="1600" dirty="0">
              <a:latin typeface="Verdana"/>
              <a:cs typeface="Verdana"/>
            </a:endParaRPr>
          </a:p>
        </p:txBody>
      </p:sp>
      <p:sp>
        <p:nvSpPr>
          <p:cNvPr id="35" name="Espace réservé du numéro de diapositive 5">
            <a:extLst>
              <a:ext uri="{FF2B5EF4-FFF2-40B4-BE49-F238E27FC236}">
                <a16:creationId xmlns:a16="http://schemas.microsoft.com/office/drawing/2014/main" id="{58207D50-3C6A-8F79-F636-4B41241D74AF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20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4C690EA4-41A6-C0E3-AAEC-4525F38C8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9485">
            <a:off x="1749045" y="1458376"/>
            <a:ext cx="2528663" cy="3579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F3E992-9874-264C-2162-A91A69A41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05612">
            <a:off x="570326" y="1743109"/>
            <a:ext cx="2548083" cy="3582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object 24">
            <a:extLst>
              <a:ext uri="{FF2B5EF4-FFF2-40B4-BE49-F238E27FC236}">
                <a16:creationId xmlns:a16="http://schemas.microsoft.com/office/drawing/2014/main" id="{8EA890B0-4C79-F49E-930A-90DB9C41C0DB}"/>
              </a:ext>
            </a:extLst>
          </p:cNvPr>
          <p:cNvSpPr/>
          <p:nvPr/>
        </p:nvSpPr>
        <p:spPr>
          <a:xfrm>
            <a:off x="5011247" y="5144746"/>
            <a:ext cx="621030" cy="511809"/>
          </a:xfrm>
          <a:custGeom>
            <a:avLst/>
            <a:gdLst/>
            <a:ahLst/>
            <a:cxnLst/>
            <a:rect l="l" t="t" r="r" b="b"/>
            <a:pathLst>
              <a:path w="621029" h="511810">
                <a:moveTo>
                  <a:pt x="310305" y="13475"/>
                </a:moveTo>
                <a:lnTo>
                  <a:pt x="363144" y="17380"/>
                </a:lnTo>
                <a:lnTo>
                  <a:pt x="412875" y="28639"/>
                </a:lnTo>
                <a:lnTo>
                  <a:pt x="458670" y="46567"/>
                </a:lnTo>
                <a:lnTo>
                  <a:pt x="499697" y="70480"/>
                </a:lnTo>
                <a:lnTo>
                  <a:pt x="535127" y="99694"/>
                </a:lnTo>
                <a:lnTo>
                  <a:pt x="564128" y="133524"/>
                </a:lnTo>
                <a:lnTo>
                  <a:pt x="585872" y="171287"/>
                </a:lnTo>
                <a:lnTo>
                  <a:pt x="599527" y="212298"/>
                </a:lnTo>
                <a:lnTo>
                  <a:pt x="604263" y="255873"/>
                </a:lnTo>
                <a:lnTo>
                  <a:pt x="599527" y="299448"/>
                </a:lnTo>
                <a:lnTo>
                  <a:pt x="585872" y="340461"/>
                </a:lnTo>
                <a:lnTo>
                  <a:pt x="564129" y="378227"/>
                </a:lnTo>
                <a:lnTo>
                  <a:pt x="535127" y="412061"/>
                </a:lnTo>
                <a:lnTo>
                  <a:pt x="499697" y="441279"/>
                </a:lnTo>
                <a:lnTo>
                  <a:pt x="458670" y="465195"/>
                </a:lnTo>
                <a:lnTo>
                  <a:pt x="412876" y="483126"/>
                </a:lnTo>
                <a:lnTo>
                  <a:pt x="363144" y="494387"/>
                </a:lnTo>
                <a:lnTo>
                  <a:pt x="310305" y="498292"/>
                </a:lnTo>
                <a:lnTo>
                  <a:pt x="257464" y="494387"/>
                </a:lnTo>
                <a:lnTo>
                  <a:pt x="207731" y="483126"/>
                </a:lnTo>
                <a:lnTo>
                  <a:pt x="161935" y="465195"/>
                </a:lnTo>
                <a:lnTo>
                  <a:pt x="120907" y="441279"/>
                </a:lnTo>
                <a:lnTo>
                  <a:pt x="85477" y="412061"/>
                </a:lnTo>
                <a:lnTo>
                  <a:pt x="56475" y="378227"/>
                </a:lnTo>
                <a:lnTo>
                  <a:pt x="34731" y="340461"/>
                </a:lnTo>
                <a:lnTo>
                  <a:pt x="21076" y="299448"/>
                </a:lnTo>
                <a:lnTo>
                  <a:pt x="16340" y="255873"/>
                </a:lnTo>
                <a:lnTo>
                  <a:pt x="21127" y="212318"/>
                </a:lnTo>
                <a:lnTo>
                  <a:pt x="34814" y="171325"/>
                </a:lnTo>
                <a:lnTo>
                  <a:pt x="56573" y="133577"/>
                </a:lnTo>
                <a:lnTo>
                  <a:pt x="85577" y="99756"/>
                </a:lnTo>
                <a:lnTo>
                  <a:pt x="120998" y="70546"/>
                </a:lnTo>
                <a:lnTo>
                  <a:pt x="162009" y="46630"/>
                </a:lnTo>
                <a:lnTo>
                  <a:pt x="207782" y="28691"/>
                </a:lnTo>
                <a:lnTo>
                  <a:pt x="257490" y="17412"/>
                </a:lnTo>
                <a:lnTo>
                  <a:pt x="310305" y="13475"/>
                </a:lnTo>
              </a:path>
              <a:path w="621029" h="511810">
                <a:moveTo>
                  <a:pt x="310305" y="0"/>
                </a:moveTo>
                <a:lnTo>
                  <a:pt x="259971" y="3348"/>
                </a:lnTo>
                <a:lnTo>
                  <a:pt x="212223" y="13043"/>
                </a:lnTo>
                <a:lnTo>
                  <a:pt x="167700" y="28558"/>
                </a:lnTo>
                <a:lnTo>
                  <a:pt x="127041" y="49365"/>
                </a:lnTo>
                <a:lnTo>
                  <a:pt x="90884" y="74939"/>
                </a:lnTo>
                <a:lnTo>
                  <a:pt x="59869" y="104753"/>
                </a:lnTo>
                <a:lnTo>
                  <a:pt x="34634" y="138280"/>
                </a:lnTo>
                <a:lnTo>
                  <a:pt x="15819" y="174993"/>
                </a:lnTo>
                <a:lnTo>
                  <a:pt x="4061" y="214366"/>
                </a:lnTo>
                <a:lnTo>
                  <a:pt x="0" y="255873"/>
                </a:lnTo>
                <a:lnTo>
                  <a:pt x="4061" y="297380"/>
                </a:lnTo>
                <a:lnTo>
                  <a:pt x="15819" y="336754"/>
                </a:lnTo>
                <a:lnTo>
                  <a:pt x="34634" y="373470"/>
                </a:lnTo>
                <a:lnTo>
                  <a:pt x="59869" y="407000"/>
                </a:lnTo>
                <a:lnTo>
                  <a:pt x="90884" y="436817"/>
                </a:lnTo>
                <a:lnTo>
                  <a:pt x="127041" y="462394"/>
                </a:lnTo>
                <a:lnTo>
                  <a:pt x="167700" y="483205"/>
                </a:lnTo>
                <a:lnTo>
                  <a:pt x="212223" y="498722"/>
                </a:lnTo>
                <a:lnTo>
                  <a:pt x="259971" y="508419"/>
                </a:lnTo>
                <a:lnTo>
                  <a:pt x="310305" y="511768"/>
                </a:lnTo>
                <a:lnTo>
                  <a:pt x="360637" y="508419"/>
                </a:lnTo>
                <a:lnTo>
                  <a:pt x="408384" y="498722"/>
                </a:lnTo>
                <a:lnTo>
                  <a:pt x="452906" y="483205"/>
                </a:lnTo>
                <a:lnTo>
                  <a:pt x="493564" y="462394"/>
                </a:lnTo>
                <a:lnTo>
                  <a:pt x="529720" y="436817"/>
                </a:lnTo>
                <a:lnTo>
                  <a:pt x="560734" y="407000"/>
                </a:lnTo>
                <a:lnTo>
                  <a:pt x="585969" y="373470"/>
                </a:lnTo>
                <a:lnTo>
                  <a:pt x="604785" y="336754"/>
                </a:lnTo>
                <a:lnTo>
                  <a:pt x="616542" y="297380"/>
                </a:lnTo>
                <a:lnTo>
                  <a:pt x="620604" y="255873"/>
                </a:lnTo>
                <a:lnTo>
                  <a:pt x="616565" y="214384"/>
                </a:lnTo>
                <a:lnTo>
                  <a:pt x="604833" y="175024"/>
                </a:lnTo>
                <a:lnTo>
                  <a:pt x="586047" y="138320"/>
                </a:lnTo>
                <a:lnTo>
                  <a:pt x="560843" y="104798"/>
                </a:lnTo>
                <a:lnTo>
                  <a:pt x="529861" y="74985"/>
                </a:lnTo>
                <a:lnTo>
                  <a:pt x="493738" y="49409"/>
                </a:lnTo>
                <a:lnTo>
                  <a:pt x="453112" y="28595"/>
                </a:lnTo>
                <a:lnTo>
                  <a:pt x="408621" y="13071"/>
                </a:lnTo>
                <a:lnTo>
                  <a:pt x="360904" y="3364"/>
                </a:lnTo>
                <a:lnTo>
                  <a:pt x="310598" y="0"/>
                </a:lnTo>
                <a:lnTo>
                  <a:pt x="310400" y="0"/>
                </a:lnTo>
                <a:close/>
              </a:path>
            </a:pathLst>
          </a:custGeom>
          <a:ln w="3448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26">
            <a:extLst>
              <a:ext uri="{FF2B5EF4-FFF2-40B4-BE49-F238E27FC236}">
                <a16:creationId xmlns:a16="http://schemas.microsoft.com/office/drawing/2014/main" id="{A3A5E4B0-5DE2-E8DE-3C81-762D2CD3BCA0}"/>
              </a:ext>
            </a:extLst>
          </p:cNvPr>
          <p:cNvSpPr/>
          <p:nvPr/>
        </p:nvSpPr>
        <p:spPr>
          <a:xfrm>
            <a:off x="5244819" y="5287419"/>
            <a:ext cx="147955" cy="229870"/>
          </a:xfrm>
          <a:custGeom>
            <a:avLst/>
            <a:gdLst/>
            <a:ahLst/>
            <a:cxnLst/>
            <a:rect l="l" t="t" r="r" b="b"/>
            <a:pathLst>
              <a:path w="147954" h="229870">
                <a:moveTo>
                  <a:pt x="57662" y="229472"/>
                </a:moveTo>
                <a:lnTo>
                  <a:pt x="13680" y="223348"/>
                </a:lnTo>
                <a:lnTo>
                  <a:pt x="0" y="201802"/>
                </a:lnTo>
                <a:lnTo>
                  <a:pt x="13515" y="208097"/>
                </a:lnTo>
                <a:lnTo>
                  <a:pt x="27909" y="212711"/>
                </a:lnTo>
                <a:lnTo>
                  <a:pt x="42953" y="215584"/>
                </a:lnTo>
                <a:lnTo>
                  <a:pt x="58418" y="216659"/>
                </a:lnTo>
                <a:lnTo>
                  <a:pt x="64948" y="216495"/>
                </a:lnTo>
                <a:lnTo>
                  <a:pt x="106576" y="205058"/>
                </a:lnTo>
                <a:lnTo>
                  <a:pt x="128350" y="174851"/>
                </a:lnTo>
                <a:lnTo>
                  <a:pt x="128112" y="167080"/>
                </a:lnTo>
                <a:lnTo>
                  <a:pt x="106725" y="129511"/>
                </a:lnTo>
                <a:lnTo>
                  <a:pt x="64438" y="117851"/>
                </a:lnTo>
                <a:lnTo>
                  <a:pt x="45590" y="117069"/>
                </a:lnTo>
                <a:lnTo>
                  <a:pt x="26621" y="117069"/>
                </a:lnTo>
                <a:lnTo>
                  <a:pt x="26621" y="104267"/>
                </a:lnTo>
                <a:lnTo>
                  <a:pt x="43875" y="104267"/>
                </a:lnTo>
                <a:lnTo>
                  <a:pt x="61021" y="103509"/>
                </a:lnTo>
                <a:lnTo>
                  <a:pt x="99256" y="92139"/>
                </a:lnTo>
                <a:lnTo>
                  <a:pt x="118361" y="56428"/>
                </a:lnTo>
                <a:lnTo>
                  <a:pt x="117944" y="47577"/>
                </a:lnTo>
                <a:lnTo>
                  <a:pt x="84536" y="15190"/>
                </a:lnTo>
                <a:lnTo>
                  <a:pt x="62251" y="12947"/>
                </a:lnTo>
                <a:lnTo>
                  <a:pt x="48584" y="13974"/>
                </a:lnTo>
                <a:lnTo>
                  <a:pt x="35306" y="16598"/>
                </a:lnTo>
                <a:lnTo>
                  <a:pt x="22620" y="20766"/>
                </a:lnTo>
                <a:lnTo>
                  <a:pt x="10730" y="26423"/>
                </a:lnTo>
                <a:lnTo>
                  <a:pt x="10730" y="11852"/>
                </a:lnTo>
                <a:lnTo>
                  <a:pt x="24164" y="6756"/>
                </a:lnTo>
                <a:lnTo>
                  <a:pt x="38197" y="3060"/>
                </a:lnTo>
                <a:lnTo>
                  <a:pt x="52670" y="797"/>
                </a:lnTo>
                <a:lnTo>
                  <a:pt x="67426" y="0"/>
                </a:lnTo>
                <a:lnTo>
                  <a:pt x="74301" y="189"/>
                </a:lnTo>
                <a:lnTo>
                  <a:pt x="117041" y="12818"/>
                </a:lnTo>
                <a:lnTo>
                  <a:pt x="138297" y="43441"/>
                </a:lnTo>
                <a:lnTo>
                  <a:pt x="138079" y="51173"/>
                </a:lnTo>
                <a:lnTo>
                  <a:pt x="108804" y="98830"/>
                </a:lnTo>
                <a:lnTo>
                  <a:pt x="83705" y="107338"/>
                </a:lnTo>
                <a:lnTo>
                  <a:pt x="83705" y="111858"/>
                </a:lnTo>
                <a:lnTo>
                  <a:pt x="86252" y="112099"/>
                </a:lnTo>
                <a:lnTo>
                  <a:pt x="94606" y="112863"/>
                </a:lnTo>
                <a:lnTo>
                  <a:pt x="102790" y="114643"/>
                </a:lnTo>
                <a:lnTo>
                  <a:pt x="110518" y="117377"/>
                </a:lnTo>
                <a:lnTo>
                  <a:pt x="117742" y="119921"/>
                </a:lnTo>
                <a:lnTo>
                  <a:pt x="124333" y="123559"/>
                </a:lnTo>
                <a:lnTo>
                  <a:pt x="147795" y="157748"/>
                </a:lnTo>
                <a:lnTo>
                  <a:pt x="147673" y="164873"/>
                </a:lnTo>
                <a:lnTo>
                  <a:pt x="132460" y="203417"/>
                </a:lnTo>
                <a:lnTo>
                  <a:pt x="92897" y="225188"/>
                </a:lnTo>
                <a:lnTo>
                  <a:pt x="66602" y="229242"/>
                </a:lnTo>
                <a:lnTo>
                  <a:pt x="57662" y="229472"/>
                </a:lnTo>
                <a:close/>
              </a:path>
            </a:pathLst>
          </a:custGeom>
          <a:ln w="358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 animBg="1"/>
      <p:bldP spid="21" grpId="0" animBg="1"/>
      <p:bldP spid="30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019AC6-46ED-BA13-F8B5-E8528E17D672}"/>
              </a:ext>
            </a:extLst>
          </p:cNvPr>
          <p:cNvSpPr/>
          <p:nvPr/>
        </p:nvSpPr>
        <p:spPr>
          <a:xfrm>
            <a:off x="426685" y="279965"/>
            <a:ext cx="11501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Modalités d’Adhésion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B7E58C7-5FD3-D924-2593-B01D5A87BF82}"/>
              </a:ext>
            </a:extLst>
          </p:cNvPr>
          <p:cNvGrpSpPr/>
          <p:nvPr/>
        </p:nvGrpSpPr>
        <p:grpSpPr>
          <a:xfrm>
            <a:off x="241436" y="1825370"/>
            <a:ext cx="10694516" cy="2021767"/>
            <a:chOff x="508030" y="4080508"/>
            <a:chExt cx="9438590" cy="1658814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F2D80D9-F78F-76AA-AD85-253F4C840A4B}"/>
                </a:ext>
              </a:extLst>
            </p:cNvPr>
            <p:cNvGrpSpPr/>
            <p:nvPr/>
          </p:nvGrpSpPr>
          <p:grpSpPr>
            <a:xfrm>
              <a:off x="3715545" y="4080508"/>
              <a:ext cx="6231075" cy="1658814"/>
              <a:chOff x="3707872" y="2189763"/>
              <a:chExt cx="6231075" cy="1658814"/>
            </a:xfrm>
          </p:grpSpPr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357137D-27AF-870D-B36A-AE90D200AED7}"/>
                  </a:ext>
                </a:extLst>
              </p:cNvPr>
              <p:cNvSpPr txBox="1"/>
              <p:nvPr/>
            </p:nvSpPr>
            <p:spPr>
              <a:xfrm>
                <a:off x="3707872" y="2417610"/>
                <a:ext cx="6231075" cy="1430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16000" indent="-216000">
                  <a:spcAft>
                    <a:spcPts val="600"/>
                  </a:spcAft>
                  <a:tabLst>
                    <a:tab pos="265113" algn="l"/>
                  </a:tabLst>
                </a:pPr>
                <a:r>
                  <a:rPr lang="fr-FR" sz="1200" dirty="0">
                    <a:solidFill>
                      <a:srgbClr val="717C7D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L’agent :</a:t>
                </a:r>
              </a:p>
              <a:p>
                <a:pPr marL="622300" indent="-215900">
                  <a:spcAft>
                    <a:spcPts val="600"/>
                  </a:spcAft>
                  <a:tabLst>
                    <a:tab pos="265113" algn="l"/>
                  </a:tabLst>
                </a:pPr>
                <a:r>
                  <a:rPr lang="fr-FR" sz="1200" dirty="0">
                    <a:solidFill>
                      <a:srgbClr val="E60028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&gt;</a:t>
                </a:r>
                <a:r>
                  <a:rPr lang="fr-FR" sz="1200" dirty="0">
                    <a:solidFill>
                      <a:srgbClr val="717C7D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Complète, date et signe le bulletin d’adhésion,</a:t>
                </a:r>
                <a:endPara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622300" indent="-215900">
                  <a:spcAft>
                    <a:spcPts val="600"/>
                  </a:spcAft>
                  <a:buClr>
                    <a:srgbClr val="E60028"/>
                  </a:buClr>
                  <a:tabLst>
                    <a:tab pos="269875" algn="l"/>
                  </a:tabLst>
                </a:pPr>
                <a:r>
                  <a:rPr lang="fr-FR" sz="1200" dirty="0">
                    <a:solidFill>
                      <a:srgbClr val="E60028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&gt;</a:t>
                </a:r>
                <a:r>
                  <a:rPr lang="fr-FR" sz="1200" dirty="0">
                    <a:solidFill>
                      <a:srgbClr val="717C7D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L’adresse à son service RH pour validation (+cachet de la collectivité) et précompte de la cotisation en paie,</a:t>
                </a:r>
                <a:endPara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622300" indent="-215900">
                  <a:spcAft>
                    <a:spcPts val="1000"/>
                  </a:spcAft>
                </a:pPr>
                <a:r>
                  <a:rPr lang="fr-FR" sz="1200" dirty="0">
                    <a:solidFill>
                      <a:srgbClr val="E60028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&gt;</a:t>
                </a:r>
                <a:r>
                  <a:rPr lang="fr-FR" sz="1200" dirty="0">
                    <a:solidFill>
                      <a:srgbClr val="717C7D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	</a:t>
                </a:r>
                <a:r>
                  <a:rPr lang="fr-FR" sz="1200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Le service RH transmet le bulletin d’adhésion validé à Collecteam à </a:t>
                </a:r>
                <a:r>
                  <a:rPr lang="fr-FR" sz="1200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  <a:hlinkClick r:id="rId2"/>
                  </a:rPr>
                  <a:t>adhésion-fpt@collecteam.fr</a:t>
                </a:r>
                <a:r>
                  <a:rPr lang="fr-FR" sz="1200" dirty="0">
                    <a:solidFill>
                      <a:schemeClr val="tx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</a:p>
              <a:p>
                <a:pPr marL="622300" indent="-215900">
                  <a:spcAft>
                    <a:spcPts val="1000"/>
                  </a:spcAft>
                </a:pPr>
                <a:r>
                  <a:rPr lang="fr-FR" sz="1200" dirty="0">
                    <a:solidFill>
                      <a:srgbClr val="E60028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&gt; </a:t>
                </a:r>
                <a:r>
                  <a:rPr lang="fr-FR" sz="1200" dirty="0">
                    <a:solidFill>
                      <a:schemeClr val="bg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Collecteam vérifie, saisit dans son logiciel et valide l’adhésion de l’agent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77D2585-5338-27B8-18D6-B13D0E720F17}"/>
                  </a:ext>
                </a:extLst>
              </p:cNvPr>
              <p:cNvSpPr/>
              <p:nvPr/>
            </p:nvSpPr>
            <p:spPr>
              <a:xfrm>
                <a:off x="3707872" y="2189763"/>
                <a:ext cx="5517646" cy="2272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0" hangingPunct="0">
                  <a:defRPr/>
                </a:pPr>
                <a:r>
                  <a:rPr lang="fr-FR" sz="1200" b="1" cap="all" dirty="0">
                    <a:solidFill>
                      <a:srgbClr val="E60028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Adhésion bulletin d’adhésion papier</a:t>
                </a:r>
              </a:p>
            </p:txBody>
          </p:sp>
        </p:grpSp>
        <p:pic>
          <p:nvPicPr>
            <p:cNvPr id="29" name="Graphique 28" descr="Badge avec un remplissage uni">
              <a:extLst>
                <a:ext uri="{FF2B5EF4-FFF2-40B4-BE49-F238E27FC236}">
                  <a16:creationId xmlns:a16="http://schemas.microsoft.com/office/drawing/2014/main" id="{B939F2F8-1A79-5C4D-3BED-8E1A4777F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8030" y="4557340"/>
              <a:ext cx="843329" cy="843329"/>
            </a:xfrm>
            <a:prstGeom prst="rect">
              <a:avLst/>
            </a:prstGeom>
          </p:spPr>
        </p:pic>
      </p:grp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1791D028-5217-AF6F-2B12-9C4D9E65520C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21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31A1CF-60C4-521D-1E06-BB5FE4C9E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254" y="1576283"/>
            <a:ext cx="2079530" cy="282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34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C09A32-14CE-5191-07FF-ACFF5F666C2A}"/>
              </a:ext>
            </a:extLst>
          </p:cNvPr>
          <p:cNvSpPr txBox="1"/>
          <p:nvPr/>
        </p:nvSpPr>
        <p:spPr>
          <a:xfrm>
            <a:off x="563640" y="4569441"/>
            <a:ext cx="9869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7063" lvl="3" algn="just">
              <a:buClr>
                <a:srgbClr val="FF0000"/>
              </a:buClr>
            </a:pPr>
            <a:endParaRPr lang="fr-FR" sz="1400" dirty="0">
              <a:solidFill>
                <a:srgbClr val="000000"/>
              </a:solidFill>
              <a:latin typeface="Verdana" pitchFamily="34" charset="0"/>
            </a:endParaRPr>
          </a:p>
        </p:txBody>
      </p:sp>
      <p:grpSp>
        <p:nvGrpSpPr>
          <p:cNvPr id="5" name="object 13">
            <a:extLst>
              <a:ext uri="{FF2B5EF4-FFF2-40B4-BE49-F238E27FC236}">
                <a16:creationId xmlns:a16="http://schemas.microsoft.com/office/drawing/2014/main" id="{21256503-3EED-907E-5F03-F968FD83583A}"/>
              </a:ext>
            </a:extLst>
          </p:cNvPr>
          <p:cNvGrpSpPr/>
          <p:nvPr/>
        </p:nvGrpSpPr>
        <p:grpSpPr>
          <a:xfrm>
            <a:off x="6878607" y="1535684"/>
            <a:ext cx="453390" cy="209550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6" name="object 14">
              <a:extLst>
                <a:ext uri="{FF2B5EF4-FFF2-40B4-BE49-F238E27FC236}">
                  <a16:creationId xmlns:a16="http://schemas.microsoft.com/office/drawing/2014/main" id="{E2CA4DDA-96B4-BC9C-F308-7F378C15FB0B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5">
              <a:extLst>
                <a:ext uri="{FF2B5EF4-FFF2-40B4-BE49-F238E27FC236}">
                  <a16:creationId xmlns:a16="http://schemas.microsoft.com/office/drawing/2014/main" id="{D920B11B-A466-B34B-5293-9A8EFF89014A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16">
            <a:extLst>
              <a:ext uri="{FF2B5EF4-FFF2-40B4-BE49-F238E27FC236}">
                <a16:creationId xmlns:a16="http://schemas.microsoft.com/office/drawing/2014/main" id="{35EE20E4-B116-E7E3-241B-815BAF778817}"/>
              </a:ext>
            </a:extLst>
          </p:cNvPr>
          <p:cNvSpPr txBox="1"/>
          <p:nvPr/>
        </p:nvSpPr>
        <p:spPr>
          <a:xfrm>
            <a:off x="7584837" y="2470855"/>
            <a:ext cx="3519170" cy="665567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110490" rIns="0" bIns="0" rtlCol="0">
            <a:spAutoFit/>
          </a:bodyPr>
          <a:lstStyle/>
          <a:p>
            <a:pPr marL="167640" algn="ctr">
              <a:lnSpc>
                <a:spcPct val="100000"/>
              </a:lnSpc>
            </a:pPr>
            <a:r>
              <a:rPr lang="fr-FR" sz="1200" spc="-10" dirty="0">
                <a:solidFill>
                  <a:srgbClr val="FFFFFF"/>
                </a:solidFill>
                <a:latin typeface="Verdana"/>
                <a:cs typeface="Verdana"/>
              </a:rPr>
              <a:t>L’agent en arrêt pourra adhérer dès sa reprise effective d’activité.</a:t>
            </a:r>
          </a:p>
          <a:p>
            <a:pPr marL="167640">
              <a:lnSpc>
                <a:spcPct val="100000"/>
              </a:lnSpc>
            </a:pPr>
            <a:endParaRPr lang="fr-FR" sz="1200" spc="-1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D723B561-D874-DA6D-26C4-5966ADD6D99B}"/>
              </a:ext>
            </a:extLst>
          </p:cNvPr>
          <p:cNvSpPr txBox="1"/>
          <p:nvPr/>
        </p:nvSpPr>
        <p:spPr>
          <a:xfrm>
            <a:off x="552078" y="3127115"/>
            <a:ext cx="2092960" cy="561340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Je</a:t>
            </a:r>
            <a:r>
              <a:rPr sz="12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85" dirty="0">
                <a:solidFill>
                  <a:srgbClr val="FFFFFF"/>
                </a:solidFill>
                <a:latin typeface="Tahoma"/>
                <a:cs typeface="Tahoma"/>
              </a:rPr>
              <a:t>suis</a:t>
            </a:r>
            <a:r>
              <a:rPr sz="12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00" b="1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70" dirty="0">
                <a:solidFill>
                  <a:srgbClr val="FFFFFF"/>
                </a:solidFill>
                <a:latin typeface="Tahoma"/>
                <a:cs typeface="Tahoma"/>
              </a:rPr>
              <a:t>arrêt</a:t>
            </a:r>
            <a:r>
              <a:rPr sz="12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Tahoma"/>
                <a:cs typeface="Tahoma"/>
              </a:rPr>
              <a:t>travail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4E4D3D56-DE6B-6851-9E40-4E4E62AC2654}"/>
              </a:ext>
            </a:extLst>
          </p:cNvPr>
          <p:cNvSpPr txBox="1"/>
          <p:nvPr/>
        </p:nvSpPr>
        <p:spPr>
          <a:xfrm>
            <a:off x="7584837" y="3356321"/>
            <a:ext cx="3519170" cy="927177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3810" rIns="0" bIns="0" rtlCol="0">
            <a:spAutoFit/>
          </a:bodyPr>
          <a:lstStyle/>
          <a:p>
            <a:pPr marL="332105" marR="321945" algn="ctr">
              <a:lnSpc>
                <a:spcPct val="100000"/>
              </a:lnSpc>
            </a:pPr>
            <a:endParaRPr lang="fr-FR" sz="1200" spc="-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32105" marR="321945" algn="ctr">
              <a:lnSpc>
                <a:spcPct val="100000"/>
              </a:lnSpc>
            </a:pPr>
            <a:r>
              <a:rPr lang="fr-FR" sz="1200" spc="-10" dirty="0">
                <a:solidFill>
                  <a:srgbClr val="FFFFFF"/>
                </a:solidFill>
                <a:latin typeface="Verdana"/>
                <a:cs typeface="Verdana"/>
              </a:rPr>
              <a:t>L’agent en arrêt pourra adhérer après une reprise effective d’activité de 30 jours continus minimum.</a:t>
            </a:r>
          </a:p>
          <a:p>
            <a:pPr marL="332105" marR="321945" algn="ctr">
              <a:lnSpc>
                <a:spcPct val="100000"/>
              </a:lnSpc>
            </a:pPr>
            <a:endParaRPr lang="fr-FR" sz="1200" spc="-1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CCB18A6A-62F7-C1AA-F06B-C0AD9A5005E9}"/>
              </a:ext>
            </a:extLst>
          </p:cNvPr>
          <p:cNvSpPr txBox="1"/>
          <p:nvPr/>
        </p:nvSpPr>
        <p:spPr>
          <a:xfrm>
            <a:off x="3523538" y="2488422"/>
            <a:ext cx="3057086" cy="648000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94615" rIns="0" bIns="0" rtlCol="0">
            <a:spAutoFit/>
          </a:bodyPr>
          <a:lstStyle/>
          <a:p>
            <a:pPr marL="92075" algn="ctr"/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existence d’un contrat collectif </a:t>
            </a:r>
          </a:p>
          <a:p>
            <a:pPr marL="92075" algn="ctr"/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la Collectivité</a:t>
            </a:r>
          </a:p>
          <a:p>
            <a:pPr marL="92075" algn="just"/>
            <a:endParaRPr lang="fr-FR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D4497AB5-4CCD-3736-14CA-0EF7E3E8EC44}"/>
              </a:ext>
            </a:extLst>
          </p:cNvPr>
          <p:cNvSpPr/>
          <p:nvPr/>
        </p:nvSpPr>
        <p:spPr>
          <a:xfrm>
            <a:off x="2847578" y="3439712"/>
            <a:ext cx="446405" cy="557844"/>
          </a:xfrm>
          <a:custGeom>
            <a:avLst/>
            <a:gdLst/>
            <a:ahLst/>
            <a:cxnLst/>
            <a:rect l="l" t="t" r="r" b="b"/>
            <a:pathLst>
              <a:path w="446404" h="350520">
                <a:moveTo>
                  <a:pt x="341375" y="245363"/>
                </a:moveTo>
                <a:lnTo>
                  <a:pt x="341375" y="350138"/>
                </a:lnTo>
                <a:lnTo>
                  <a:pt x="411141" y="315213"/>
                </a:lnTo>
                <a:lnTo>
                  <a:pt x="368427" y="315213"/>
                </a:lnTo>
                <a:lnTo>
                  <a:pt x="376300" y="307339"/>
                </a:lnTo>
                <a:lnTo>
                  <a:pt x="376300" y="288035"/>
                </a:lnTo>
                <a:lnTo>
                  <a:pt x="368427" y="280288"/>
                </a:lnTo>
                <a:lnTo>
                  <a:pt x="411310" y="280288"/>
                </a:lnTo>
                <a:lnTo>
                  <a:pt x="341375" y="245363"/>
                </a:lnTo>
                <a:close/>
              </a:path>
              <a:path w="446404" h="350520">
                <a:moveTo>
                  <a:pt x="204850" y="17525"/>
                </a:moveTo>
                <a:lnTo>
                  <a:pt x="204850" y="307339"/>
                </a:lnTo>
                <a:lnTo>
                  <a:pt x="212725" y="315213"/>
                </a:lnTo>
                <a:lnTo>
                  <a:pt x="341375" y="315213"/>
                </a:lnTo>
                <a:lnTo>
                  <a:pt x="341375" y="297687"/>
                </a:lnTo>
                <a:lnTo>
                  <a:pt x="239775" y="297687"/>
                </a:lnTo>
                <a:lnTo>
                  <a:pt x="222377" y="280288"/>
                </a:lnTo>
                <a:lnTo>
                  <a:pt x="239775" y="280288"/>
                </a:lnTo>
                <a:lnTo>
                  <a:pt x="239775" y="34924"/>
                </a:lnTo>
                <a:lnTo>
                  <a:pt x="222377" y="34924"/>
                </a:lnTo>
                <a:lnTo>
                  <a:pt x="204850" y="17525"/>
                </a:lnTo>
                <a:close/>
              </a:path>
              <a:path w="446404" h="350520">
                <a:moveTo>
                  <a:pt x="411310" y="280288"/>
                </a:moveTo>
                <a:lnTo>
                  <a:pt x="368427" y="280288"/>
                </a:lnTo>
                <a:lnTo>
                  <a:pt x="376300" y="288035"/>
                </a:lnTo>
                <a:lnTo>
                  <a:pt x="376300" y="307339"/>
                </a:lnTo>
                <a:lnTo>
                  <a:pt x="368427" y="315213"/>
                </a:lnTo>
                <a:lnTo>
                  <a:pt x="411141" y="315213"/>
                </a:lnTo>
                <a:lnTo>
                  <a:pt x="446150" y="297687"/>
                </a:lnTo>
                <a:lnTo>
                  <a:pt x="411310" y="280288"/>
                </a:lnTo>
                <a:close/>
              </a:path>
              <a:path w="446404" h="350520">
                <a:moveTo>
                  <a:pt x="239775" y="280288"/>
                </a:moveTo>
                <a:lnTo>
                  <a:pt x="222377" y="280288"/>
                </a:lnTo>
                <a:lnTo>
                  <a:pt x="239775" y="297687"/>
                </a:lnTo>
                <a:lnTo>
                  <a:pt x="239775" y="280288"/>
                </a:lnTo>
                <a:close/>
              </a:path>
              <a:path w="446404" h="350520">
                <a:moveTo>
                  <a:pt x="341375" y="280288"/>
                </a:moveTo>
                <a:lnTo>
                  <a:pt x="239775" y="280288"/>
                </a:lnTo>
                <a:lnTo>
                  <a:pt x="239775" y="297687"/>
                </a:lnTo>
                <a:lnTo>
                  <a:pt x="341375" y="297687"/>
                </a:lnTo>
                <a:lnTo>
                  <a:pt x="341375" y="280288"/>
                </a:lnTo>
                <a:close/>
              </a:path>
              <a:path w="446404" h="350520">
                <a:moveTo>
                  <a:pt x="231902" y="0"/>
                </a:moveTo>
                <a:lnTo>
                  <a:pt x="7874" y="0"/>
                </a:lnTo>
                <a:lnTo>
                  <a:pt x="0" y="7873"/>
                </a:lnTo>
                <a:lnTo>
                  <a:pt x="0" y="27177"/>
                </a:lnTo>
                <a:lnTo>
                  <a:pt x="7874" y="34924"/>
                </a:lnTo>
                <a:lnTo>
                  <a:pt x="204850" y="34924"/>
                </a:lnTo>
                <a:lnTo>
                  <a:pt x="204850" y="17525"/>
                </a:lnTo>
                <a:lnTo>
                  <a:pt x="239775" y="17525"/>
                </a:lnTo>
                <a:lnTo>
                  <a:pt x="239775" y="7873"/>
                </a:lnTo>
                <a:lnTo>
                  <a:pt x="231902" y="0"/>
                </a:lnTo>
                <a:close/>
              </a:path>
              <a:path w="446404" h="350520">
                <a:moveTo>
                  <a:pt x="239775" y="17525"/>
                </a:moveTo>
                <a:lnTo>
                  <a:pt x="204850" y="17525"/>
                </a:lnTo>
                <a:lnTo>
                  <a:pt x="222377" y="34924"/>
                </a:lnTo>
                <a:lnTo>
                  <a:pt x="239775" y="34924"/>
                </a:lnTo>
                <a:lnTo>
                  <a:pt x="239775" y="1752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9">
            <a:extLst>
              <a:ext uri="{FF2B5EF4-FFF2-40B4-BE49-F238E27FC236}">
                <a16:creationId xmlns:a16="http://schemas.microsoft.com/office/drawing/2014/main" id="{EF999CFB-6B64-C8D9-2D9F-5C3E277F6B67}"/>
              </a:ext>
            </a:extLst>
          </p:cNvPr>
          <p:cNvSpPr/>
          <p:nvPr/>
        </p:nvSpPr>
        <p:spPr>
          <a:xfrm>
            <a:off x="2839618" y="2592649"/>
            <a:ext cx="446405" cy="561340"/>
          </a:xfrm>
          <a:custGeom>
            <a:avLst/>
            <a:gdLst/>
            <a:ahLst/>
            <a:cxnLst/>
            <a:rect l="l" t="t" r="r" b="b"/>
            <a:pathLst>
              <a:path w="446404" h="350520">
                <a:moveTo>
                  <a:pt x="214375" y="315214"/>
                </a:moveTo>
                <a:lnTo>
                  <a:pt x="7874" y="315214"/>
                </a:lnTo>
                <a:lnTo>
                  <a:pt x="0" y="322961"/>
                </a:lnTo>
                <a:lnTo>
                  <a:pt x="0" y="342265"/>
                </a:lnTo>
                <a:lnTo>
                  <a:pt x="7874" y="350139"/>
                </a:lnTo>
                <a:lnTo>
                  <a:pt x="241427" y="350139"/>
                </a:lnTo>
                <a:lnTo>
                  <a:pt x="249300" y="342265"/>
                </a:lnTo>
                <a:lnTo>
                  <a:pt x="249300" y="332613"/>
                </a:lnTo>
                <a:lnTo>
                  <a:pt x="214375" y="332613"/>
                </a:lnTo>
                <a:lnTo>
                  <a:pt x="214375" y="315214"/>
                </a:lnTo>
                <a:close/>
              </a:path>
              <a:path w="446404" h="350520">
                <a:moveTo>
                  <a:pt x="341375" y="34925"/>
                </a:moveTo>
                <a:lnTo>
                  <a:pt x="222250" y="34925"/>
                </a:lnTo>
                <a:lnTo>
                  <a:pt x="214375" y="42799"/>
                </a:lnTo>
                <a:lnTo>
                  <a:pt x="214375" y="332613"/>
                </a:lnTo>
                <a:lnTo>
                  <a:pt x="231775" y="315214"/>
                </a:lnTo>
                <a:lnTo>
                  <a:pt x="249300" y="315214"/>
                </a:lnTo>
                <a:lnTo>
                  <a:pt x="249300" y="69850"/>
                </a:lnTo>
                <a:lnTo>
                  <a:pt x="231775" y="69850"/>
                </a:lnTo>
                <a:lnTo>
                  <a:pt x="249300" y="52450"/>
                </a:lnTo>
                <a:lnTo>
                  <a:pt x="341375" y="52450"/>
                </a:lnTo>
                <a:lnTo>
                  <a:pt x="341375" y="34925"/>
                </a:lnTo>
                <a:close/>
              </a:path>
              <a:path w="446404" h="350520">
                <a:moveTo>
                  <a:pt x="249300" y="315214"/>
                </a:moveTo>
                <a:lnTo>
                  <a:pt x="231775" y="315214"/>
                </a:lnTo>
                <a:lnTo>
                  <a:pt x="214375" y="332613"/>
                </a:lnTo>
                <a:lnTo>
                  <a:pt x="249300" y="332613"/>
                </a:lnTo>
                <a:lnTo>
                  <a:pt x="249300" y="315214"/>
                </a:lnTo>
                <a:close/>
              </a:path>
              <a:path w="446404" h="350520">
                <a:moveTo>
                  <a:pt x="341375" y="0"/>
                </a:moveTo>
                <a:lnTo>
                  <a:pt x="341375" y="104775"/>
                </a:lnTo>
                <a:lnTo>
                  <a:pt x="411310" y="69850"/>
                </a:lnTo>
                <a:lnTo>
                  <a:pt x="368427" y="69850"/>
                </a:lnTo>
                <a:lnTo>
                  <a:pt x="376300" y="62102"/>
                </a:lnTo>
                <a:lnTo>
                  <a:pt x="376300" y="42799"/>
                </a:lnTo>
                <a:lnTo>
                  <a:pt x="368427" y="34925"/>
                </a:lnTo>
                <a:lnTo>
                  <a:pt x="411141" y="34925"/>
                </a:lnTo>
                <a:lnTo>
                  <a:pt x="341375" y="0"/>
                </a:lnTo>
                <a:close/>
              </a:path>
              <a:path w="446404" h="350520">
                <a:moveTo>
                  <a:pt x="249300" y="52450"/>
                </a:moveTo>
                <a:lnTo>
                  <a:pt x="231775" y="69850"/>
                </a:lnTo>
                <a:lnTo>
                  <a:pt x="249300" y="69850"/>
                </a:lnTo>
                <a:lnTo>
                  <a:pt x="249300" y="52450"/>
                </a:lnTo>
                <a:close/>
              </a:path>
              <a:path w="446404" h="350520">
                <a:moveTo>
                  <a:pt x="341375" y="52450"/>
                </a:moveTo>
                <a:lnTo>
                  <a:pt x="249300" y="52450"/>
                </a:lnTo>
                <a:lnTo>
                  <a:pt x="249300" y="69850"/>
                </a:lnTo>
                <a:lnTo>
                  <a:pt x="341375" y="69850"/>
                </a:lnTo>
                <a:lnTo>
                  <a:pt x="341375" y="52450"/>
                </a:lnTo>
                <a:close/>
              </a:path>
              <a:path w="446404" h="350520">
                <a:moveTo>
                  <a:pt x="411141" y="34925"/>
                </a:moveTo>
                <a:lnTo>
                  <a:pt x="368427" y="34925"/>
                </a:lnTo>
                <a:lnTo>
                  <a:pt x="376300" y="42799"/>
                </a:lnTo>
                <a:lnTo>
                  <a:pt x="376300" y="62102"/>
                </a:lnTo>
                <a:lnTo>
                  <a:pt x="368427" y="69850"/>
                </a:lnTo>
                <a:lnTo>
                  <a:pt x="411310" y="69850"/>
                </a:lnTo>
                <a:lnTo>
                  <a:pt x="446150" y="52450"/>
                </a:lnTo>
                <a:lnTo>
                  <a:pt x="411141" y="3492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26">
            <a:extLst>
              <a:ext uri="{FF2B5EF4-FFF2-40B4-BE49-F238E27FC236}">
                <a16:creationId xmlns:a16="http://schemas.microsoft.com/office/drawing/2014/main" id="{584A7E21-DEB6-81D9-74BC-B7EADAED5BFE}"/>
              </a:ext>
            </a:extLst>
          </p:cNvPr>
          <p:cNvSpPr txBox="1"/>
          <p:nvPr/>
        </p:nvSpPr>
        <p:spPr>
          <a:xfrm>
            <a:off x="3523538" y="3461162"/>
            <a:ext cx="3057086" cy="649537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94615" rIns="0" bIns="0" rtlCol="0">
            <a:spAutoFit/>
          </a:bodyPr>
          <a:lstStyle/>
          <a:p>
            <a:pPr marL="92075" algn="ctr"/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Absence de contrat collectif </a:t>
            </a:r>
          </a:p>
          <a:p>
            <a:pPr marL="92075" algn="ctr"/>
            <a:r>
              <a:rPr lang="fr-FR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la Collectivité</a:t>
            </a:r>
          </a:p>
          <a:p>
            <a:pPr marL="92075" algn="just"/>
            <a:endParaRPr lang="fr-FR"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00E9E93A-24FA-1326-FBA4-7E3E239C691E}"/>
              </a:ext>
            </a:extLst>
          </p:cNvPr>
          <p:cNvGrpSpPr/>
          <p:nvPr/>
        </p:nvGrpSpPr>
        <p:grpSpPr>
          <a:xfrm>
            <a:off x="6869082" y="2707647"/>
            <a:ext cx="453390" cy="209550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2F4EF3BA-6F8E-03F9-EB8E-097FDED24B79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F4563C36-5D6C-9548-EED5-71690AF783F3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13">
            <a:extLst>
              <a:ext uri="{FF2B5EF4-FFF2-40B4-BE49-F238E27FC236}">
                <a16:creationId xmlns:a16="http://schemas.microsoft.com/office/drawing/2014/main" id="{DBDE2653-D6F4-4347-95D3-10682A77075B}"/>
              </a:ext>
            </a:extLst>
          </p:cNvPr>
          <p:cNvGrpSpPr/>
          <p:nvPr/>
        </p:nvGrpSpPr>
        <p:grpSpPr>
          <a:xfrm>
            <a:off x="6861462" y="3687973"/>
            <a:ext cx="453390" cy="209550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23" name="object 14">
              <a:extLst>
                <a:ext uri="{FF2B5EF4-FFF2-40B4-BE49-F238E27FC236}">
                  <a16:creationId xmlns:a16="http://schemas.microsoft.com/office/drawing/2014/main" id="{1B364B30-384D-5DD1-7B4E-59891BFF8306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398EC156-E7BE-95C0-13BB-9863BC02E060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FBC0C427-6B8A-3C21-6F1A-FADEDD049929}"/>
              </a:ext>
            </a:extLst>
          </p:cNvPr>
          <p:cNvSpPr txBox="1"/>
          <p:nvPr/>
        </p:nvSpPr>
        <p:spPr>
          <a:xfrm>
            <a:off x="420862" y="836430"/>
            <a:ext cx="8255305" cy="700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lang="fr-FR" sz="1400" b="1" spc="-110" dirty="0">
                <a:latin typeface="+mj-lt"/>
                <a:cs typeface="Tahoma"/>
              </a:rPr>
              <a:t>Pour</a:t>
            </a:r>
            <a:r>
              <a:rPr lang="fr-FR" sz="1400" b="1" spc="-40" dirty="0">
                <a:latin typeface="+mj-lt"/>
                <a:cs typeface="Tahoma"/>
              </a:rPr>
              <a:t> les </a:t>
            </a:r>
            <a:r>
              <a:rPr lang="fr-FR" sz="1400" b="1" spc="-25" dirty="0">
                <a:latin typeface="+mj-lt"/>
                <a:cs typeface="Tahoma"/>
              </a:rPr>
              <a:t>agents</a:t>
            </a:r>
            <a:r>
              <a:rPr lang="fr-FR" sz="1400" b="1" spc="-50" dirty="0">
                <a:latin typeface="+mj-lt"/>
                <a:cs typeface="Tahoma"/>
              </a:rPr>
              <a:t> </a:t>
            </a:r>
            <a:r>
              <a:rPr lang="fr-FR" sz="1400" b="1" spc="-75" dirty="0">
                <a:latin typeface="+mj-lt"/>
                <a:cs typeface="Tahoma"/>
              </a:rPr>
              <a:t>présents</a:t>
            </a:r>
            <a:r>
              <a:rPr lang="fr-FR" sz="1400" b="1" spc="-55" dirty="0">
                <a:latin typeface="+mj-lt"/>
                <a:cs typeface="Tahoma"/>
              </a:rPr>
              <a:t> </a:t>
            </a:r>
            <a:r>
              <a:rPr lang="fr-FR" sz="1400" b="1" spc="105" dirty="0">
                <a:latin typeface="+mj-lt"/>
                <a:cs typeface="Tahoma"/>
              </a:rPr>
              <a:t>à</a:t>
            </a:r>
            <a:r>
              <a:rPr lang="fr-FR" sz="1400" b="1" spc="-30" dirty="0">
                <a:latin typeface="+mj-lt"/>
                <a:cs typeface="Tahoma"/>
              </a:rPr>
              <a:t> </a:t>
            </a:r>
            <a:r>
              <a:rPr lang="fr-FR" sz="1400" b="1" spc="-75" dirty="0">
                <a:latin typeface="+mj-lt"/>
                <a:cs typeface="Tahoma"/>
              </a:rPr>
              <a:t>l’effectif</a:t>
            </a:r>
            <a:r>
              <a:rPr lang="fr-FR" sz="1400" b="1" spc="-50" dirty="0">
                <a:latin typeface="+mj-lt"/>
                <a:cs typeface="Tahoma"/>
              </a:rPr>
              <a:t> </a:t>
            </a:r>
            <a:r>
              <a:rPr lang="fr-FR" sz="1400" b="1" dirty="0">
                <a:latin typeface="+mj-lt"/>
                <a:cs typeface="Tahoma"/>
              </a:rPr>
              <a:t>au</a:t>
            </a:r>
            <a:r>
              <a:rPr lang="fr-FR" sz="1400" b="1" spc="-30" dirty="0">
                <a:latin typeface="+mj-lt"/>
                <a:cs typeface="Tahoma"/>
              </a:rPr>
              <a:t> 1</a:t>
            </a:r>
            <a:r>
              <a:rPr lang="fr-FR" sz="1400" b="1" spc="-44" baseline="25462" dirty="0">
                <a:latin typeface="+mj-lt"/>
                <a:cs typeface="Tahoma"/>
              </a:rPr>
              <a:t>er</a:t>
            </a:r>
            <a:r>
              <a:rPr lang="fr-FR" sz="1400" b="1" spc="202" baseline="25462" dirty="0">
                <a:latin typeface="+mj-lt"/>
                <a:cs typeface="Tahoma"/>
              </a:rPr>
              <a:t> </a:t>
            </a:r>
            <a:r>
              <a:rPr lang="fr-FR" sz="1400" b="1" spc="-65" dirty="0">
                <a:latin typeface="+mj-lt"/>
                <a:cs typeface="Tahoma"/>
              </a:rPr>
              <a:t>janvier</a:t>
            </a:r>
            <a:r>
              <a:rPr lang="fr-FR" sz="1400" b="1" spc="-25" dirty="0">
                <a:latin typeface="+mj-lt"/>
                <a:cs typeface="Tahoma"/>
              </a:rPr>
              <a:t> </a:t>
            </a:r>
            <a:r>
              <a:rPr lang="fr-FR" sz="1400" b="1" spc="-160" dirty="0">
                <a:latin typeface="+mj-lt"/>
                <a:cs typeface="Tahoma"/>
              </a:rPr>
              <a:t>2025</a:t>
            </a:r>
            <a:r>
              <a:rPr lang="fr-FR" sz="1400" b="1" spc="-15" dirty="0">
                <a:latin typeface="+mj-lt"/>
                <a:cs typeface="Tahoma"/>
              </a:rPr>
              <a:t> </a:t>
            </a:r>
            <a:r>
              <a:rPr lang="fr-FR" sz="1400" b="1" spc="-50" dirty="0">
                <a:latin typeface="+mj-lt"/>
                <a:cs typeface="Tahoma"/>
              </a:rPr>
              <a:t>:</a:t>
            </a:r>
            <a:endParaRPr lang="fr-FR" sz="1400" dirty="0">
              <a:latin typeface="+mj-lt"/>
              <a:cs typeface="Tahoma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lang="fr-FR" sz="1800" dirty="0">
              <a:latin typeface="Tahoma"/>
              <a:cs typeface="Tahoma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6F8495-2ACD-C26E-DF52-0DC0207CCD78}"/>
              </a:ext>
            </a:extLst>
          </p:cNvPr>
          <p:cNvSpPr/>
          <p:nvPr/>
        </p:nvSpPr>
        <p:spPr>
          <a:xfrm>
            <a:off x="426685" y="279965"/>
            <a:ext cx="84296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Modalités d’Adhésion</a:t>
            </a: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F8462206-CE5A-E9A7-66D7-737802CB1BDE}"/>
              </a:ext>
            </a:extLst>
          </p:cNvPr>
          <p:cNvSpPr txBox="1"/>
          <p:nvPr/>
        </p:nvSpPr>
        <p:spPr>
          <a:xfrm>
            <a:off x="1665140" y="1285554"/>
            <a:ext cx="4935228" cy="709810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91440"/>
            <a:r>
              <a:rPr lang="fr-FR" sz="1200" b="1" dirty="0">
                <a:solidFill>
                  <a:srgbClr val="FFFFFF"/>
                </a:solidFill>
                <a:latin typeface="Tahoma"/>
                <a:cs typeface="Tahoma"/>
              </a:rPr>
              <a:t>Je </a:t>
            </a:r>
            <a:r>
              <a:rPr lang="fr-FR" sz="1200" b="1" spc="-80" dirty="0">
                <a:solidFill>
                  <a:srgbClr val="FFFFFF"/>
                </a:solidFill>
                <a:latin typeface="Tahoma"/>
                <a:cs typeface="Tahoma"/>
              </a:rPr>
              <a:t>suis</a:t>
            </a:r>
            <a:r>
              <a:rPr lang="fr-FR" sz="1200" b="1" dirty="0">
                <a:solidFill>
                  <a:srgbClr val="FFFFFF"/>
                </a:solidFill>
                <a:latin typeface="Tahoma"/>
                <a:cs typeface="Tahoma"/>
              </a:rPr>
              <a:t> en</a:t>
            </a:r>
            <a:r>
              <a:rPr lang="fr-FR" sz="12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1200" b="1" spc="-35" dirty="0">
                <a:solidFill>
                  <a:srgbClr val="FFFFFF"/>
                </a:solidFill>
                <a:latin typeface="Tahoma"/>
                <a:cs typeface="Tahoma"/>
              </a:rPr>
              <a:t>activité</a:t>
            </a:r>
            <a:r>
              <a:rPr lang="fr-FR" sz="12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1200" b="1" spc="-25" dirty="0">
                <a:solidFill>
                  <a:srgbClr val="FFFFFF"/>
                </a:solidFill>
                <a:latin typeface="Tahoma"/>
                <a:cs typeface="Tahoma"/>
              </a:rPr>
              <a:t>normale</a:t>
            </a:r>
            <a:r>
              <a:rPr lang="fr-FR" sz="1200" b="1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1200" b="1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fr-FR" sz="12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1200" b="1" spc="-10" dirty="0">
                <a:solidFill>
                  <a:srgbClr val="FFFFFF"/>
                </a:solidFill>
                <a:latin typeface="Tahoma"/>
                <a:cs typeface="Tahoma"/>
              </a:rPr>
              <a:t>service</a:t>
            </a:r>
            <a:r>
              <a:rPr lang="fr-FR" sz="1200" b="1" dirty="0">
                <a:latin typeface="Tahoma"/>
                <a:cs typeface="Tahoma"/>
              </a:rPr>
              <a:t> </a:t>
            </a:r>
          </a:p>
          <a:p>
            <a:pPr marL="91440"/>
            <a:endParaRPr lang="fr-FR" sz="1000" spc="-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endParaRPr lang="fr-FR" sz="1200" dirty="0">
              <a:latin typeface="Tahoma"/>
              <a:cs typeface="Tahoma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0B4602FB-53ED-BC81-0229-0D3DD5FEA26C}"/>
              </a:ext>
            </a:extLst>
          </p:cNvPr>
          <p:cNvSpPr txBox="1"/>
          <p:nvPr/>
        </p:nvSpPr>
        <p:spPr>
          <a:xfrm>
            <a:off x="7584837" y="1221455"/>
            <a:ext cx="3519170" cy="850233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110490" rIns="0" bIns="0" rtlCol="0">
            <a:spAutoFit/>
          </a:bodyPr>
          <a:lstStyle/>
          <a:p>
            <a:pPr marL="167640" algn="ctr"/>
            <a:r>
              <a:rPr lang="fr-FR" sz="1200" spc="-10" dirty="0">
                <a:solidFill>
                  <a:srgbClr val="FFFFFF"/>
                </a:solidFill>
                <a:cs typeface="Verdana"/>
              </a:rPr>
              <a:t>L’adhésion est effective à la date indiquée</a:t>
            </a:r>
          </a:p>
          <a:p>
            <a:pPr marL="167640" algn="ctr"/>
            <a:r>
              <a:rPr lang="fr-FR" sz="1200" spc="-10" dirty="0">
                <a:solidFill>
                  <a:srgbClr val="FFFFFF"/>
                </a:solidFill>
                <a:cs typeface="Verdana"/>
              </a:rPr>
              <a:t>au bulletin d’adhésion</a:t>
            </a:r>
          </a:p>
          <a:p>
            <a:pPr marL="167640" algn="ctr"/>
            <a:r>
              <a:rPr lang="fr-FR" sz="1200" spc="-10" dirty="0">
                <a:solidFill>
                  <a:srgbClr val="FFFFFF"/>
                </a:solidFill>
                <a:cs typeface="Verdana"/>
              </a:rPr>
              <a:t>(au plus tôt au 01.01.2025)</a:t>
            </a:r>
          </a:p>
          <a:p>
            <a:pPr marL="167640" algn="ctr"/>
            <a:endParaRPr lang="fr-FR" sz="1200" spc="-1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7E2FF36C-A963-4D55-23BF-93D7BEE041A9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22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8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1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AVAIL-FEMME-TABLETTE">
            <a:extLst>
              <a:ext uri="{FF2B5EF4-FFF2-40B4-BE49-F238E27FC236}">
                <a16:creationId xmlns:a16="http://schemas.microsoft.com/office/drawing/2014/main" id="{11A2256A-0AA7-484B-A052-4D0568540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9" r="9821"/>
          <a:stretch/>
        </p:blipFill>
        <p:spPr bwMode="auto">
          <a:xfrm>
            <a:off x="5087007" y="0"/>
            <a:ext cx="7104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E15EABD-D073-342F-74D4-185A86D8E2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423572BF-228C-4339-B470-F77F16A0F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5" name="Triangle rectangle 4">
              <a:extLst>
                <a:ext uri="{FF2B5EF4-FFF2-40B4-BE49-F238E27FC236}">
                  <a16:creationId xmlns:a16="http://schemas.microsoft.com/office/drawing/2014/main" id="{0CC2B1CB-C9EB-C651-A8F2-D0AD0A24500D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A6370785-0C65-CAE0-1787-98C87570368E}"/>
              </a:ext>
            </a:extLst>
          </p:cNvPr>
          <p:cNvSpPr txBox="1">
            <a:spLocks/>
          </p:cNvSpPr>
          <p:nvPr/>
        </p:nvSpPr>
        <p:spPr>
          <a:xfrm>
            <a:off x="1" y="2958993"/>
            <a:ext cx="5326144" cy="100027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spcAft>
                <a:spcPts val="1200"/>
              </a:spcAft>
            </a:pPr>
            <a:r>
              <a:rPr lang="fr-FR" sz="2900" cap="all" dirty="0">
                <a:solidFill>
                  <a:schemeClr val="tx2"/>
                </a:solidFill>
                <a:latin typeface="Verdana" pitchFamily="34" charset="0"/>
              </a:rPr>
              <a:t>processus de gestion</a:t>
            </a:r>
            <a:br>
              <a:rPr lang="fr-FR" sz="3000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fr-FR" sz="3000" b="1" dirty="0">
                <a:solidFill>
                  <a:schemeClr val="tx2"/>
                </a:solidFill>
                <a:latin typeface="Verdana" pitchFamily="34" charset="0"/>
              </a:rPr>
              <a:t>PRÉVOYANCE</a:t>
            </a:r>
          </a:p>
        </p:txBody>
      </p:sp>
      <p:pic>
        <p:nvPicPr>
          <p:cNvPr id="7" name="Image 6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3E4A71B7-556C-D164-0BD3-3A4736AAE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E458EFED-B4AD-77A7-26B4-52E33B1CD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t="8579" r="61343" b="5060"/>
          <a:stretch/>
        </p:blipFill>
        <p:spPr>
          <a:xfrm>
            <a:off x="5231905" y="0"/>
            <a:ext cx="6960096" cy="6858000"/>
          </a:xfrm>
          <a:prstGeom prst="rect">
            <a:avLst/>
          </a:prstGeom>
          <a:effectLst/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F9AC798-FBC4-43AF-F4FD-FA9C7E807C23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23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6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A87858-5081-CF47-BEF8-6DA0FAC7E4D2}"/>
              </a:ext>
            </a:extLst>
          </p:cNvPr>
          <p:cNvSpPr/>
          <p:nvPr/>
        </p:nvSpPr>
        <p:spPr>
          <a:xfrm>
            <a:off x="426685" y="279965"/>
            <a:ext cx="84296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sz="1800" b="1" cap="sm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GESTION DU RÉGIME</a:t>
            </a:r>
          </a:p>
        </p:txBody>
      </p:sp>
      <p:pic>
        <p:nvPicPr>
          <p:cNvPr id="3" name="Image 2" descr="Une image contenant texte, Appareils électroniques, ordinateur, ordinateur portable&#10;&#10;Description générée automatiquement">
            <a:hlinkClick r:id="rId3"/>
            <a:extLst>
              <a:ext uri="{FF2B5EF4-FFF2-40B4-BE49-F238E27FC236}">
                <a16:creationId xmlns:a16="http://schemas.microsoft.com/office/drawing/2014/main" id="{586ABC21-2CFF-2002-5842-8D2364A0AA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171" y="3465924"/>
            <a:ext cx="3821841" cy="231239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EC92FAFB-74DF-9F2E-D22A-96A7299E0CC7}"/>
              </a:ext>
            </a:extLst>
          </p:cNvPr>
          <p:cNvGrpSpPr/>
          <p:nvPr/>
        </p:nvGrpSpPr>
        <p:grpSpPr>
          <a:xfrm>
            <a:off x="806105" y="3065444"/>
            <a:ext cx="2631606" cy="866029"/>
            <a:chOff x="1182213" y="3352919"/>
            <a:chExt cx="2631606" cy="866029"/>
          </a:xfrm>
          <a:solidFill>
            <a:schemeClr val="accent3"/>
          </a:solidFill>
        </p:grpSpPr>
        <p:sp>
          <p:nvSpPr>
            <p:cNvPr id="5" name="Organigramme : Terminateur 4">
              <a:extLst>
                <a:ext uri="{FF2B5EF4-FFF2-40B4-BE49-F238E27FC236}">
                  <a16:creationId xmlns:a16="http://schemas.microsoft.com/office/drawing/2014/main" id="{F065C441-1B3C-2471-9CEA-B67B682DACB3}"/>
                </a:ext>
              </a:extLst>
            </p:cNvPr>
            <p:cNvSpPr/>
            <p:nvPr/>
          </p:nvSpPr>
          <p:spPr>
            <a:xfrm flipH="1" flipV="1">
              <a:off x="1182213" y="3352919"/>
              <a:ext cx="2530819" cy="866029"/>
            </a:xfrm>
            <a:prstGeom prst="flowChartTermina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Triangle isocèle 5">
              <a:extLst>
                <a:ext uri="{FF2B5EF4-FFF2-40B4-BE49-F238E27FC236}">
                  <a16:creationId xmlns:a16="http://schemas.microsoft.com/office/drawing/2014/main" id="{06DCA8E5-1007-AFC5-C5B7-013BAFE84054}"/>
                </a:ext>
              </a:extLst>
            </p:cNvPr>
            <p:cNvSpPr/>
            <p:nvPr/>
          </p:nvSpPr>
          <p:spPr>
            <a:xfrm rot="3730733">
              <a:off x="3545451" y="3451668"/>
              <a:ext cx="305465" cy="23127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7" name="Graphique 6">
            <a:extLst>
              <a:ext uri="{FF2B5EF4-FFF2-40B4-BE49-F238E27FC236}">
                <a16:creationId xmlns:a16="http://schemas.microsoft.com/office/drawing/2014/main" id="{73BB0D38-F62C-0D55-6AB5-5BAF880CDB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7578" b="1"/>
          <a:stretch/>
        </p:blipFill>
        <p:spPr>
          <a:xfrm>
            <a:off x="3539028" y="2201826"/>
            <a:ext cx="2451653" cy="15303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FD08E2-484D-D963-56C4-217CABD72F68}"/>
              </a:ext>
            </a:extLst>
          </p:cNvPr>
          <p:cNvSpPr/>
          <p:nvPr/>
        </p:nvSpPr>
        <p:spPr>
          <a:xfrm>
            <a:off x="407368" y="975027"/>
            <a:ext cx="7777162" cy="365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fr-FR" sz="1600" b="1" kern="20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Gagnez en efficacité et déclarez vos arrêts en ligne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A39DE5-C358-601F-43CB-387F8E13212A}"/>
              </a:ext>
            </a:extLst>
          </p:cNvPr>
          <p:cNvSpPr txBox="1"/>
          <p:nvPr/>
        </p:nvSpPr>
        <p:spPr>
          <a:xfrm>
            <a:off x="3618357" y="2248697"/>
            <a:ext cx="23123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2"/>
                </a:solidFill>
                <a:latin typeface="Verdana"/>
                <a:ea typeface="Times New Roman"/>
                <a:cs typeface="Times New Roman"/>
              </a:rPr>
              <a:t>Une gestion simple </a:t>
            </a:r>
            <a:br>
              <a:rPr lang="fr-FR" b="1" dirty="0">
                <a:solidFill>
                  <a:schemeClr val="tx2"/>
                </a:solidFill>
                <a:latin typeface="Verdana"/>
                <a:ea typeface="Times New Roman"/>
                <a:cs typeface="Times New Roman"/>
              </a:rPr>
            </a:br>
            <a:r>
              <a:rPr lang="fr-FR" b="1" dirty="0">
                <a:solidFill>
                  <a:schemeClr val="tx2"/>
                </a:solidFill>
                <a:latin typeface="Verdana"/>
                <a:ea typeface="Times New Roman"/>
                <a:cs typeface="Times New Roman"/>
              </a:rPr>
              <a:t>et rapide</a:t>
            </a:r>
          </a:p>
        </p:txBody>
      </p:sp>
      <p:pic>
        <p:nvPicPr>
          <p:cNvPr id="10" name="Picture 2" descr="G:\Communication\Charte Graphique\Nouvelle charte 2020\CONNECTEAM_logo\Logo_Connecteam.jpg">
            <a:extLst>
              <a:ext uri="{FF2B5EF4-FFF2-40B4-BE49-F238E27FC236}">
                <a16:creationId xmlns:a16="http://schemas.microsoft.com/office/drawing/2014/main" id="{E6AA38B9-72E6-B3A0-7349-AD53F01C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75" y="899290"/>
            <a:ext cx="2671356" cy="36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 de texte 2">
            <a:extLst>
              <a:ext uri="{FF2B5EF4-FFF2-40B4-BE49-F238E27FC236}">
                <a16:creationId xmlns:a16="http://schemas.microsoft.com/office/drawing/2014/main" id="{22F6F7C8-954D-0BB0-2A96-F5B2C6B77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106" y="3192298"/>
            <a:ext cx="2550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spc="-20" dirty="0">
                <a:solidFill>
                  <a:schemeClr val="bg1"/>
                </a:solidFill>
                <a:latin typeface="Verdana"/>
                <a:ea typeface="Times New Roman"/>
                <a:cs typeface="Tahoma"/>
              </a:rPr>
              <a:t>Télécharger les décomptes d’indemnités </a:t>
            </a:r>
            <a:r>
              <a:rPr lang="fr-FR" sz="1200" b="1" spc="-20" dirty="0" err="1">
                <a:solidFill>
                  <a:schemeClr val="bg1"/>
                </a:solidFill>
                <a:latin typeface="Verdana"/>
                <a:ea typeface="Times New Roman"/>
                <a:cs typeface="Tahoma"/>
              </a:rPr>
              <a:t>complé-mentaires</a:t>
            </a:r>
            <a:r>
              <a:rPr lang="fr-FR" sz="1200" b="1" spc="-20" dirty="0">
                <a:solidFill>
                  <a:schemeClr val="bg1"/>
                </a:solidFill>
                <a:latin typeface="Verdana"/>
                <a:ea typeface="Times New Roman"/>
                <a:cs typeface="Tahoma"/>
              </a:rPr>
              <a:t> (format Excel)</a:t>
            </a:r>
            <a:endParaRPr lang="fr-FR" sz="1200" b="1" spc="-20" dirty="0">
              <a:solidFill>
                <a:schemeClr val="bg1"/>
              </a:solidFill>
              <a:latin typeface="Verdana"/>
              <a:ea typeface="Times New Roman"/>
              <a:cs typeface="Times New Roman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3822649-C3BF-4374-2868-BCC407D5B719}"/>
              </a:ext>
            </a:extLst>
          </p:cNvPr>
          <p:cNvGrpSpPr/>
          <p:nvPr/>
        </p:nvGrpSpPr>
        <p:grpSpPr>
          <a:xfrm flipH="1">
            <a:off x="6086161" y="3065369"/>
            <a:ext cx="2631606" cy="866029"/>
            <a:chOff x="1182213" y="3352919"/>
            <a:chExt cx="2631606" cy="866029"/>
          </a:xfrm>
          <a:solidFill>
            <a:schemeClr val="accent3"/>
          </a:solidFill>
        </p:grpSpPr>
        <p:sp>
          <p:nvSpPr>
            <p:cNvPr id="13" name="Organigramme : Terminateur 12">
              <a:extLst>
                <a:ext uri="{FF2B5EF4-FFF2-40B4-BE49-F238E27FC236}">
                  <a16:creationId xmlns:a16="http://schemas.microsoft.com/office/drawing/2014/main" id="{7B0D4556-618B-0933-29B8-450E1C427431}"/>
                </a:ext>
              </a:extLst>
            </p:cNvPr>
            <p:cNvSpPr/>
            <p:nvPr/>
          </p:nvSpPr>
          <p:spPr>
            <a:xfrm flipH="1" flipV="1">
              <a:off x="1182213" y="3352919"/>
              <a:ext cx="2530819" cy="866029"/>
            </a:xfrm>
            <a:prstGeom prst="flowChartTermina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4" name="Triangle isocèle 13">
              <a:extLst>
                <a:ext uri="{FF2B5EF4-FFF2-40B4-BE49-F238E27FC236}">
                  <a16:creationId xmlns:a16="http://schemas.microsoft.com/office/drawing/2014/main" id="{F6008749-9626-D78C-D03A-E34CC5004A55}"/>
                </a:ext>
              </a:extLst>
            </p:cNvPr>
            <p:cNvSpPr/>
            <p:nvPr/>
          </p:nvSpPr>
          <p:spPr>
            <a:xfrm rot="3730733">
              <a:off x="3545451" y="3451668"/>
              <a:ext cx="305465" cy="23127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530748B-3CBD-DC92-C3BA-2B6B7621597B}"/>
              </a:ext>
            </a:extLst>
          </p:cNvPr>
          <p:cNvGrpSpPr/>
          <p:nvPr/>
        </p:nvGrpSpPr>
        <p:grpSpPr>
          <a:xfrm>
            <a:off x="488617" y="1894066"/>
            <a:ext cx="2669962" cy="866029"/>
            <a:chOff x="864725" y="2181541"/>
            <a:chExt cx="2669962" cy="866029"/>
          </a:xfrm>
        </p:grpSpPr>
        <p:sp>
          <p:nvSpPr>
            <p:cNvPr id="16" name="Organigramme : Terminateur 15">
              <a:extLst>
                <a:ext uri="{FF2B5EF4-FFF2-40B4-BE49-F238E27FC236}">
                  <a16:creationId xmlns:a16="http://schemas.microsoft.com/office/drawing/2014/main" id="{848EF609-899E-0CBD-DC1D-19DEA564D0DD}"/>
                </a:ext>
              </a:extLst>
            </p:cNvPr>
            <p:cNvSpPr/>
            <p:nvPr/>
          </p:nvSpPr>
          <p:spPr>
            <a:xfrm flipH="1" flipV="1">
              <a:off x="864725" y="2181541"/>
              <a:ext cx="2530819" cy="866029"/>
            </a:xfrm>
            <a:prstGeom prst="flowChartTermina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" name="Triangle isocèle 16">
              <a:extLst>
                <a:ext uri="{FF2B5EF4-FFF2-40B4-BE49-F238E27FC236}">
                  <a16:creationId xmlns:a16="http://schemas.microsoft.com/office/drawing/2014/main" id="{4565027F-18BF-E4C2-2F5A-5CF868BB0F99}"/>
                </a:ext>
              </a:extLst>
            </p:cNvPr>
            <p:cNvSpPr/>
            <p:nvPr/>
          </p:nvSpPr>
          <p:spPr>
            <a:xfrm rot="5400000">
              <a:off x="3266319" y="2502053"/>
              <a:ext cx="305465" cy="23127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E6C4906-6CD5-F9BC-6E4E-EA0304579D9C}"/>
              </a:ext>
            </a:extLst>
          </p:cNvPr>
          <p:cNvGrpSpPr/>
          <p:nvPr/>
        </p:nvGrpSpPr>
        <p:grpSpPr>
          <a:xfrm flipH="1">
            <a:off x="6368740" y="1887446"/>
            <a:ext cx="2669962" cy="866029"/>
            <a:chOff x="864725" y="2181541"/>
            <a:chExt cx="2669962" cy="86602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9" name="Organigramme : Terminateur 18">
              <a:extLst>
                <a:ext uri="{FF2B5EF4-FFF2-40B4-BE49-F238E27FC236}">
                  <a16:creationId xmlns:a16="http://schemas.microsoft.com/office/drawing/2014/main" id="{65D5B5C3-EBEF-9D82-7D18-689C8097F921}"/>
                </a:ext>
              </a:extLst>
            </p:cNvPr>
            <p:cNvSpPr/>
            <p:nvPr/>
          </p:nvSpPr>
          <p:spPr>
            <a:xfrm flipH="1" flipV="1">
              <a:off x="864725" y="2181541"/>
              <a:ext cx="2530819" cy="866029"/>
            </a:xfrm>
            <a:prstGeom prst="flowChartTerminator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" name="Triangle isocèle 19">
              <a:extLst>
                <a:ext uri="{FF2B5EF4-FFF2-40B4-BE49-F238E27FC236}">
                  <a16:creationId xmlns:a16="http://schemas.microsoft.com/office/drawing/2014/main" id="{78A49BFC-7071-A81F-9583-0887394562B8}"/>
                </a:ext>
              </a:extLst>
            </p:cNvPr>
            <p:cNvSpPr/>
            <p:nvPr/>
          </p:nvSpPr>
          <p:spPr>
            <a:xfrm rot="5400000">
              <a:off x="3266319" y="2502053"/>
              <a:ext cx="305465" cy="231270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642DA1F5-3F35-E6B2-BEAA-AEC6E7A9F099}"/>
              </a:ext>
            </a:extLst>
          </p:cNvPr>
          <p:cNvGrpSpPr/>
          <p:nvPr/>
        </p:nvGrpSpPr>
        <p:grpSpPr>
          <a:xfrm>
            <a:off x="1935241" y="4085558"/>
            <a:ext cx="2530819" cy="976600"/>
            <a:chOff x="2311349" y="4373033"/>
            <a:chExt cx="2530819" cy="976600"/>
          </a:xfrm>
        </p:grpSpPr>
        <p:sp>
          <p:nvSpPr>
            <p:cNvPr id="22" name="Organigramme : Terminateur 21">
              <a:extLst>
                <a:ext uri="{FF2B5EF4-FFF2-40B4-BE49-F238E27FC236}">
                  <a16:creationId xmlns:a16="http://schemas.microsoft.com/office/drawing/2014/main" id="{7F0C4119-E8B9-42F7-ECC2-0E27A24C13F3}"/>
                </a:ext>
              </a:extLst>
            </p:cNvPr>
            <p:cNvSpPr/>
            <p:nvPr/>
          </p:nvSpPr>
          <p:spPr>
            <a:xfrm flipH="1" flipV="1">
              <a:off x="2311349" y="4483604"/>
              <a:ext cx="2530819" cy="866029"/>
            </a:xfrm>
            <a:prstGeom prst="flowChartTerminator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riangle isocèle 22">
              <a:extLst>
                <a:ext uri="{FF2B5EF4-FFF2-40B4-BE49-F238E27FC236}">
                  <a16:creationId xmlns:a16="http://schemas.microsoft.com/office/drawing/2014/main" id="{941ED073-4FB2-7ABF-A2C0-17EABC59A45B}"/>
                </a:ext>
              </a:extLst>
            </p:cNvPr>
            <p:cNvSpPr/>
            <p:nvPr/>
          </p:nvSpPr>
          <p:spPr>
            <a:xfrm rot="1427401">
              <a:off x="4472204" y="4373033"/>
              <a:ext cx="305465" cy="231270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3752B98-05AD-8DBF-6966-0D0DBF6B340B}"/>
              </a:ext>
            </a:extLst>
          </p:cNvPr>
          <p:cNvGrpSpPr/>
          <p:nvPr/>
        </p:nvGrpSpPr>
        <p:grpSpPr>
          <a:xfrm flipH="1">
            <a:off x="5054986" y="4088074"/>
            <a:ext cx="2530819" cy="976600"/>
            <a:chOff x="2311349" y="4373033"/>
            <a:chExt cx="2530819" cy="9766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5" name="Organigramme : Terminateur 24">
              <a:extLst>
                <a:ext uri="{FF2B5EF4-FFF2-40B4-BE49-F238E27FC236}">
                  <a16:creationId xmlns:a16="http://schemas.microsoft.com/office/drawing/2014/main" id="{709C716A-FBB1-27E7-DFC8-2F7BC31A654A}"/>
                </a:ext>
              </a:extLst>
            </p:cNvPr>
            <p:cNvSpPr/>
            <p:nvPr/>
          </p:nvSpPr>
          <p:spPr>
            <a:xfrm flipH="1" flipV="1">
              <a:off x="2311349" y="4483604"/>
              <a:ext cx="2530819" cy="866029"/>
            </a:xfrm>
            <a:prstGeom prst="flowChartTermina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Triangle isocèle 25">
              <a:extLst>
                <a:ext uri="{FF2B5EF4-FFF2-40B4-BE49-F238E27FC236}">
                  <a16:creationId xmlns:a16="http://schemas.microsoft.com/office/drawing/2014/main" id="{8A2B02F3-A972-FB0E-D907-0D352C9A5893}"/>
                </a:ext>
              </a:extLst>
            </p:cNvPr>
            <p:cNvSpPr/>
            <p:nvPr/>
          </p:nvSpPr>
          <p:spPr>
            <a:xfrm rot="1427401">
              <a:off x="4472204" y="4373033"/>
              <a:ext cx="305465" cy="23127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7" name="Zone de texte 2">
            <a:extLst>
              <a:ext uri="{FF2B5EF4-FFF2-40B4-BE49-F238E27FC236}">
                <a16:creationId xmlns:a16="http://schemas.microsoft.com/office/drawing/2014/main" id="{C69E8C05-934D-31CF-1D97-11C47E698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7910" y="2181960"/>
            <a:ext cx="25107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Poser vos questions</a:t>
            </a:r>
          </a:p>
        </p:txBody>
      </p:sp>
      <p:sp>
        <p:nvSpPr>
          <p:cNvPr id="28" name="Zone de texte 2">
            <a:extLst>
              <a:ext uri="{FF2B5EF4-FFF2-40B4-BE49-F238E27FC236}">
                <a16:creationId xmlns:a16="http://schemas.microsoft.com/office/drawing/2014/main" id="{F75DAA0F-D268-3711-72BE-525B0C40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8501" y="4404862"/>
            <a:ext cx="2510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Visualiser l’historique de </a:t>
            </a:r>
            <a:b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</a:b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vos déclarations sur 3 ans</a:t>
            </a:r>
          </a:p>
        </p:txBody>
      </p:sp>
      <p:sp>
        <p:nvSpPr>
          <p:cNvPr id="29" name="Zone de texte 2">
            <a:extLst>
              <a:ext uri="{FF2B5EF4-FFF2-40B4-BE49-F238E27FC236}">
                <a16:creationId xmlns:a16="http://schemas.microsoft.com/office/drawing/2014/main" id="{640556C8-DBA3-B527-EE70-A49AFC831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013" y="4425370"/>
            <a:ext cx="2510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Visualiser les déclarations </a:t>
            </a:r>
            <a:b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</a:b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en cours d’indemnisation</a:t>
            </a:r>
          </a:p>
        </p:txBody>
      </p:sp>
      <p:sp>
        <p:nvSpPr>
          <p:cNvPr id="30" name="Zone de texte 2">
            <a:extLst>
              <a:ext uri="{FF2B5EF4-FFF2-40B4-BE49-F238E27FC236}">
                <a16:creationId xmlns:a16="http://schemas.microsoft.com/office/drawing/2014/main" id="{632500BA-3FFE-24AA-2CB3-8862F8BF8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003" y="3357950"/>
            <a:ext cx="25107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Joindre des documents</a:t>
            </a:r>
          </a:p>
        </p:txBody>
      </p:sp>
      <p:sp>
        <p:nvSpPr>
          <p:cNvPr id="31" name="Zone de texte 2">
            <a:extLst>
              <a:ext uri="{FF2B5EF4-FFF2-40B4-BE49-F238E27FC236}">
                <a16:creationId xmlns:a16="http://schemas.microsoft.com/office/drawing/2014/main" id="{CEF698C3-7282-11F0-5C5A-96319BF17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892" y="2182640"/>
            <a:ext cx="25107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tabLst>
                <a:tab pos="540385" algn="l"/>
              </a:tabLst>
            </a:pPr>
            <a:r>
              <a:rPr lang="fr-FR" sz="12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Déclarer vos arrêts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563BA6AF-DD59-CF54-0237-A996EF14DB6F}"/>
              </a:ext>
            </a:extLst>
          </p:cNvPr>
          <p:cNvSpPr/>
          <p:nvPr/>
        </p:nvSpPr>
        <p:spPr>
          <a:xfrm>
            <a:off x="3494703" y="2302550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71DEDB13-40D8-35DD-CB80-7F2AF783E980}"/>
              </a:ext>
            </a:extLst>
          </p:cNvPr>
          <p:cNvSpPr/>
          <p:nvPr/>
        </p:nvSpPr>
        <p:spPr>
          <a:xfrm>
            <a:off x="5916285" y="2304761"/>
            <a:ext cx="144016" cy="144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FF1C9AEC-4C74-D32F-5E57-FF49E657C8E8}"/>
              </a:ext>
            </a:extLst>
          </p:cNvPr>
          <p:cNvSpPr/>
          <p:nvPr/>
        </p:nvSpPr>
        <p:spPr>
          <a:xfrm>
            <a:off x="5762470" y="3069517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43563DC-4E63-3DAC-4F9D-E29C66115ADC}"/>
              </a:ext>
            </a:extLst>
          </p:cNvPr>
          <p:cNvSpPr/>
          <p:nvPr/>
        </p:nvSpPr>
        <p:spPr>
          <a:xfrm>
            <a:off x="5019125" y="3616227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0797111-DF0E-4AF3-AD47-D3EDB5E25174}"/>
              </a:ext>
            </a:extLst>
          </p:cNvPr>
          <p:cNvSpPr/>
          <p:nvPr/>
        </p:nvSpPr>
        <p:spPr>
          <a:xfrm>
            <a:off x="4352634" y="3610429"/>
            <a:ext cx="144016" cy="14401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07F0E127-1ED4-4EC9-9F73-D1EDAF91F50A}"/>
              </a:ext>
            </a:extLst>
          </p:cNvPr>
          <p:cNvSpPr/>
          <p:nvPr/>
        </p:nvSpPr>
        <p:spPr>
          <a:xfrm>
            <a:off x="3654330" y="3069517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 descr="Une image contenant Graphique, capture d’écran, Carmin, symbole&#10;&#10;Description générée automatiquement">
            <a:hlinkClick r:id="rId3"/>
            <a:extLst>
              <a:ext uri="{FF2B5EF4-FFF2-40B4-BE49-F238E27FC236}">
                <a16:creationId xmlns:a16="http://schemas.microsoft.com/office/drawing/2014/main" id="{DAC17B56-37F5-1E95-BB2B-1DF8B46F1A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277" y="3988360"/>
            <a:ext cx="846437" cy="8464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Graphique 38">
            <a:extLst>
              <a:ext uri="{FF2B5EF4-FFF2-40B4-BE49-F238E27FC236}">
                <a16:creationId xmlns:a16="http://schemas.microsoft.com/office/drawing/2014/main" id="{9C3071C5-8201-E6E9-11EF-558A6204B5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08568" y="5621730"/>
            <a:ext cx="318850" cy="49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164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ALARIES GROUPE 5">
            <a:extLst>
              <a:ext uri="{FF2B5EF4-FFF2-40B4-BE49-F238E27FC236}">
                <a16:creationId xmlns:a16="http://schemas.microsoft.com/office/drawing/2014/main" id="{D63872BD-0C7F-66F8-0590-59D88ACBEC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2"/>
          <a:stretch/>
        </p:blipFill>
        <p:spPr bwMode="auto">
          <a:xfrm>
            <a:off x="5217472" y="0"/>
            <a:ext cx="69600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E15EABD-D073-342F-74D4-185A86D8E2B3}"/>
              </a:ext>
            </a:extLst>
          </p:cNvPr>
          <p:cNvGrpSpPr/>
          <p:nvPr/>
        </p:nvGrpSpPr>
        <p:grpSpPr>
          <a:xfrm>
            <a:off x="0" y="10510"/>
            <a:ext cx="12192000" cy="6858000"/>
            <a:chOff x="0" y="0"/>
            <a:chExt cx="12192000" cy="6858000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423572BF-228C-4339-B470-F77F16A0F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5" name="Triangle rectangle 4">
              <a:extLst>
                <a:ext uri="{FF2B5EF4-FFF2-40B4-BE49-F238E27FC236}">
                  <a16:creationId xmlns:a16="http://schemas.microsoft.com/office/drawing/2014/main" id="{0CC2B1CB-C9EB-C651-A8F2-D0AD0A24500D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A6370785-0C65-CAE0-1787-98C87570368E}"/>
              </a:ext>
            </a:extLst>
          </p:cNvPr>
          <p:cNvSpPr txBox="1">
            <a:spLocks/>
          </p:cNvSpPr>
          <p:nvPr/>
        </p:nvSpPr>
        <p:spPr>
          <a:xfrm>
            <a:off x="0" y="2958993"/>
            <a:ext cx="5591943" cy="100027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spcAft>
                <a:spcPts val="1200"/>
              </a:spcAft>
            </a:pPr>
            <a:r>
              <a:rPr lang="fr-FR" sz="2900" cap="all" dirty="0">
                <a:solidFill>
                  <a:schemeClr val="tx2"/>
                </a:solidFill>
                <a:latin typeface="Verdana" pitchFamily="34" charset="0"/>
              </a:rPr>
              <a:t>Outils et leviers de</a:t>
            </a:r>
            <a:br>
              <a:rPr lang="fr-FR" sz="3000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fr-FR" sz="3000" b="1" dirty="0">
                <a:solidFill>
                  <a:schemeClr val="tx2"/>
                </a:solidFill>
                <a:latin typeface="Verdana" pitchFamily="34" charset="0"/>
              </a:rPr>
              <a:t>COMMUNICATION</a:t>
            </a:r>
          </a:p>
        </p:txBody>
      </p:sp>
      <p:pic>
        <p:nvPicPr>
          <p:cNvPr id="7" name="Image 6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3E4A71B7-556C-D164-0BD3-3A4736AAE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E458EFED-B4AD-77A7-26B4-52E33B1CD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t="8579" r="61343" b="5060"/>
          <a:stretch/>
        </p:blipFill>
        <p:spPr>
          <a:xfrm>
            <a:off x="5231905" y="0"/>
            <a:ext cx="6960096" cy="6858000"/>
          </a:xfrm>
          <a:prstGeom prst="rect">
            <a:avLst/>
          </a:prstGeom>
          <a:effectLst/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F9AC798-FBC4-43AF-F4FD-FA9C7E807C23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9B686CD3-6A36-5B43-C58E-BAB1544BE6D6}"/>
              </a:ext>
            </a:extLst>
          </p:cNvPr>
          <p:cNvSpPr txBox="1">
            <a:spLocks/>
          </p:cNvSpPr>
          <p:nvPr/>
        </p:nvSpPr>
        <p:spPr>
          <a:xfrm>
            <a:off x="681567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25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137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186A27-BDF8-D3BD-9668-2693491AAC32}"/>
              </a:ext>
            </a:extLst>
          </p:cNvPr>
          <p:cNvSpPr/>
          <p:nvPr/>
        </p:nvSpPr>
        <p:spPr>
          <a:xfrm>
            <a:off x="426685" y="279965"/>
            <a:ext cx="84296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all" spc="0" normalizeH="0" baseline="0" noProof="0" dirty="0">
                <a:ln>
                  <a:noFill/>
                </a:ln>
                <a:solidFill>
                  <a:srgbClr val="E60028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Communication &amp; pédagogie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391329D-E300-0E79-9CC6-58EF5567A0A2}"/>
              </a:ext>
            </a:extLst>
          </p:cNvPr>
          <p:cNvGrpSpPr/>
          <p:nvPr/>
        </p:nvGrpSpPr>
        <p:grpSpPr>
          <a:xfrm>
            <a:off x="7920208" y="3321845"/>
            <a:ext cx="3845105" cy="2710493"/>
            <a:chOff x="7920208" y="3321845"/>
            <a:chExt cx="3845105" cy="271049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E43AA43-A666-C79B-96C5-172809275077}"/>
                </a:ext>
              </a:extLst>
            </p:cNvPr>
            <p:cNvSpPr/>
            <p:nvPr/>
          </p:nvSpPr>
          <p:spPr>
            <a:xfrm>
              <a:off x="7920208" y="3321845"/>
              <a:ext cx="279193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Vidéo pédagogique</a:t>
              </a:r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B788A7AE-A0D0-DB32-424D-8502C4E85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48596" y="5012331"/>
              <a:ext cx="1916717" cy="1020007"/>
            </a:xfrm>
            <a:prstGeom prst="rect">
              <a:avLst/>
            </a:prstGeom>
          </p:spPr>
        </p:pic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BB00B592-A943-591A-9B39-4EF8BA6B731D}"/>
              </a:ext>
            </a:extLst>
          </p:cNvPr>
          <p:cNvGrpSpPr/>
          <p:nvPr/>
        </p:nvGrpSpPr>
        <p:grpSpPr>
          <a:xfrm>
            <a:off x="8159194" y="823846"/>
            <a:ext cx="3884947" cy="1802465"/>
            <a:chOff x="8159194" y="823846"/>
            <a:chExt cx="3884947" cy="180246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1396BC0-C3ED-C0DB-E626-FC776E6C3A1C}"/>
                </a:ext>
              </a:extLst>
            </p:cNvPr>
            <p:cNvSpPr/>
            <p:nvPr/>
          </p:nvSpPr>
          <p:spPr>
            <a:xfrm>
              <a:off x="8159194" y="823846"/>
              <a:ext cx="192838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all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webinaires</a:t>
              </a:r>
            </a:p>
          </p:txBody>
        </p:sp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CA6F48B-DA98-8BD8-A8F4-9064C7428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38392" y="1321917"/>
              <a:ext cx="1405749" cy="1304394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41DB3EE-5F97-FE3F-0CAE-E2EEF7AEEB20}"/>
              </a:ext>
            </a:extLst>
          </p:cNvPr>
          <p:cNvSpPr/>
          <p:nvPr/>
        </p:nvSpPr>
        <p:spPr>
          <a:xfrm>
            <a:off x="4038481" y="823846"/>
            <a:ext cx="31566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Cartes contacts agents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A78B86-A043-DD4C-A934-98DD07840620}"/>
              </a:ext>
            </a:extLst>
          </p:cNvPr>
          <p:cNvSpPr/>
          <p:nvPr/>
        </p:nvSpPr>
        <p:spPr>
          <a:xfrm>
            <a:off x="457398" y="823846"/>
            <a:ext cx="12060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all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Affiches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D1A71E8-8E2B-8539-45BD-FE5A15E2D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35" y="3821386"/>
            <a:ext cx="1856692" cy="104257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8C95F34-AFF9-0C1F-13BC-D713544B6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208" y="5012331"/>
            <a:ext cx="1842019" cy="102691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E9ED9BEE-C6C3-40C3-2614-B6F217128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8596" y="3828131"/>
            <a:ext cx="1841869" cy="1029087"/>
          </a:xfrm>
          <a:prstGeom prst="rect">
            <a:avLst/>
          </a:prstGeom>
        </p:spPr>
      </p:pic>
      <p:sp>
        <p:nvSpPr>
          <p:cNvPr id="34" name="Espace réservé du numéro de diapositive 5">
            <a:extLst>
              <a:ext uri="{FF2B5EF4-FFF2-40B4-BE49-F238E27FC236}">
                <a16:creationId xmlns:a16="http://schemas.microsoft.com/office/drawing/2014/main" id="{1B91B782-2124-0D35-02FA-DF61EDD3ECB5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26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CFF3C87-64BF-AB6B-F51A-365D0A9D60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5535" y="1368508"/>
            <a:ext cx="2647156" cy="16835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8AD5089-E17D-C6AC-8AF0-4DE4473722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751" y="1036587"/>
            <a:ext cx="2214212" cy="29794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4198795-FD31-5097-1074-9670B0841B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454" y="3754704"/>
            <a:ext cx="3493031" cy="24498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C339CE5-8554-1099-8AFD-84158C3505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00760" y="1246505"/>
            <a:ext cx="1775257" cy="2726591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7725B24B-3E7A-1FEF-C096-04B5236B3559}"/>
              </a:ext>
            </a:extLst>
          </p:cNvPr>
          <p:cNvCxnSpPr>
            <a:cxnSpLocks/>
          </p:cNvCxnSpPr>
          <p:nvPr/>
        </p:nvCxnSpPr>
        <p:spPr>
          <a:xfrm>
            <a:off x="6093770" y="3052031"/>
            <a:ext cx="564939" cy="17445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Image 36">
            <a:hlinkClick r:id="rId11"/>
            <a:extLst>
              <a:ext uri="{FF2B5EF4-FFF2-40B4-BE49-F238E27FC236}">
                <a16:creationId xmlns:a16="http://schemas.microsoft.com/office/drawing/2014/main" id="{2D4FE760-2B20-36F7-21FD-4D89E15DD6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9989" y="4857218"/>
            <a:ext cx="923925" cy="94297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F11FD6A-2F01-B6FC-E60A-4E45A0CF6D15}"/>
              </a:ext>
            </a:extLst>
          </p:cNvPr>
          <p:cNvGrpSpPr/>
          <p:nvPr/>
        </p:nvGrpSpPr>
        <p:grpSpPr>
          <a:xfrm>
            <a:off x="6392539" y="5167036"/>
            <a:ext cx="404351" cy="323337"/>
            <a:chOff x="1818098" y="291796"/>
            <a:chExt cx="405352" cy="369332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39D4F470-7EBC-C04F-9E31-5A013BEA44F2}"/>
                </a:ext>
              </a:extLst>
            </p:cNvPr>
            <p:cNvSpPr/>
            <p:nvPr/>
          </p:nvSpPr>
          <p:spPr>
            <a:xfrm>
              <a:off x="1818098" y="291796"/>
              <a:ext cx="405352" cy="369332"/>
            </a:xfrm>
            <a:prstGeom prst="ellipse">
              <a:avLst/>
            </a:prstGeom>
            <a:solidFill>
              <a:srgbClr val="E3061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Triangle isocèle 3">
              <a:extLst>
                <a:ext uri="{FF2B5EF4-FFF2-40B4-BE49-F238E27FC236}">
                  <a16:creationId xmlns:a16="http://schemas.microsoft.com/office/drawing/2014/main" id="{912D292F-E102-C92F-8B25-E2799B8E98DC}"/>
                </a:ext>
              </a:extLst>
            </p:cNvPr>
            <p:cNvSpPr/>
            <p:nvPr/>
          </p:nvSpPr>
          <p:spPr>
            <a:xfrm rot="5400000">
              <a:off x="1957665" y="394194"/>
              <a:ext cx="254524" cy="171083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42" name="Image 41">
            <a:extLst>
              <a:ext uri="{FF2B5EF4-FFF2-40B4-BE49-F238E27FC236}">
                <a16:creationId xmlns:a16="http://schemas.microsoft.com/office/drawing/2014/main" id="{3B03D76B-1BD4-1741-8459-9D4321F3290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51411" y="3828131"/>
            <a:ext cx="564940" cy="58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3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186A27-BDF8-D3BD-9668-2693491AAC32}"/>
              </a:ext>
            </a:extLst>
          </p:cNvPr>
          <p:cNvSpPr/>
          <p:nvPr/>
        </p:nvSpPr>
        <p:spPr>
          <a:xfrm>
            <a:off x="426685" y="279965"/>
            <a:ext cx="84296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une ligne téléphonique dédiée à vos agents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D91549-E880-8591-FAB6-EC15EC50674E}"/>
              </a:ext>
            </a:extLst>
          </p:cNvPr>
          <p:cNvSpPr/>
          <p:nvPr/>
        </p:nvSpPr>
        <p:spPr>
          <a:xfrm>
            <a:off x="6722609" y="4756088"/>
            <a:ext cx="2133701" cy="1282139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108000" bIns="180000" rtlCol="0" anchor="ctr" anchorCtr="0"/>
          <a:lstStyle/>
          <a:p>
            <a:pPr algn="ctr"/>
            <a:r>
              <a:rPr lang="fr-FR" b="1" spc="-30" dirty="0">
                <a:solidFill>
                  <a:schemeClr val="accent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99 %</a:t>
            </a:r>
          </a:p>
          <a:p>
            <a:pPr algn="ctr">
              <a:spcAft>
                <a:spcPts val="0"/>
              </a:spcAft>
            </a:pPr>
            <a: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100" dirty="0">
                <a:solidFill>
                  <a:schemeClr val="bg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aux de décroché </a:t>
            </a:r>
            <a:br>
              <a:rPr lang="fr-FR" sz="1100" dirty="0">
                <a:solidFill>
                  <a:schemeClr val="bg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100" dirty="0">
                <a:solidFill>
                  <a:schemeClr val="bg2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202</a:t>
            </a:r>
            <a: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fr-FR" sz="1200" dirty="0">
              <a:solidFill>
                <a:schemeClr val="bg2">
                  <a:lumMod val="50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E09E95D-5917-1F59-F811-63D329216EAF}"/>
              </a:ext>
            </a:extLst>
          </p:cNvPr>
          <p:cNvGrpSpPr/>
          <p:nvPr/>
        </p:nvGrpSpPr>
        <p:grpSpPr>
          <a:xfrm>
            <a:off x="9706205" y="4743006"/>
            <a:ext cx="2133701" cy="1282139"/>
            <a:chOff x="7301888" y="4705705"/>
            <a:chExt cx="2133701" cy="1282139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7FCC9A-1D97-5532-9666-0CB8E262ACDD}"/>
                </a:ext>
              </a:extLst>
            </p:cNvPr>
            <p:cNvSpPr/>
            <p:nvPr/>
          </p:nvSpPr>
          <p:spPr>
            <a:xfrm>
              <a:off x="7301888" y="4705705"/>
              <a:ext cx="2133701" cy="1282139"/>
            </a:xfrm>
            <a:prstGeom prst="round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36000" rIns="108000" bIns="180000" rtlCol="0" anchor="ctr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b="1" spc="-30" dirty="0">
                  <a:solidFill>
                    <a:schemeClr val="accent1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moins </a:t>
              </a:r>
              <a:br>
                <a:rPr lang="fr-FR" b="1" spc="-30" dirty="0">
                  <a:solidFill>
                    <a:schemeClr val="accent1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</a:br>
              <a:r>
                <a:rPr lang="fr-FR" b="1" spc="-30" dirty="0">
                  <a:solidFill>
                    <a:schemeClr val="accent1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d’une minute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dirty="0">
                  <a:solidFill>
                    <a:schemeClr val="bg2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temps moyen d’attente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100" dirty="0">
                  <a:solidFill>
                    <a:schemeClr val="bg2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0925E62-4559-77FB-ED7E-8C5EAC5EEC8F}"/>
                </a:ext>
              </a:extLst>
            </p:cNvPr>
            <p:cNvSpPr txBox="1"/>
            <p:nvPr/>
          </p:nvSpPr>
          <p:spPr>
            <a:xfrm>
              <a:off x="7301888" y="5563684"/>
              <a:ext cx="21337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 rappel dans la journée </a:t>
              </a:r>
              <a:br>
                <a:rPr kumimoji="0" lang="fr-FR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kumimoji="0" lang="fr-FR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 cas de forte affluence</a:t>
              </a: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F3FF8CB-0D06-0ACB-2AFF-F5D5EBEF0971}"/>
              </a:ext>
            </a:extLst>
          </p:cNvPr>
          <p:cNvSpPr/>
          <p:nvPr/>
        </p:nvSpPr>
        <p:spPr>
          <a:xfrm>
            <a:off x="3739013" y="4743004"/>
            <a:ext cx="2133701" cy="1282139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180000" rtlCol="0" anchor="ctr" anchorCtr="0"/>
          <a:lstStyle/>
          <a:p>
            <a:pPr algn="ctr"/>
            <a:r>
              <a:rPr lang="fr-FR" b="1" spc="-30" dirty="0">
                <a:solidFill>
                  <a:schemeClr val="accent1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4 minutes 57</a:t>
            </a:r>
          </a:p>
          <a:p>
            <a:pPr algn="ctr">
              <a:spcAft>
                <a:spcPts val="0"/>
              </a:spcAft>
            </a:pPr>
            <a: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durée moyenne </a:t>
            </a:r>
            <a:b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d’un appel</a:t>
            </a:r>
            <a:endParaRPr lang="fr-FR" sz="1200" dirty="0">
              <a:solidFill>
                <a:schemeClr val="bg2">
                  <a:lumMod val="50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295F4C-FC87-C2A4-5870-DF97FAE3B0D4}"/>
              </a:ext>
            </a:extLst>
          </p:cNvPr>
          <p:cNvSpPr/>
          <p:nvPr/>
        </p:nvSpPr>
        <p:spPr>
          <a:xfrm>
            <a:off x="755417" y="4743004"/>
            <a:ext cx="2133701" cy="1282139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108000" bIns="180000" rtlCol="0" anchor="ctr" anchorCtr="0"/>
          <a:lstStyle/>
          <a:p>
            <a:pPr algn="ctr"/>
            <a:r>
              <a:rPr lang="fr-FR" b="1" spc="-30" dirty="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agents sur 5</a:t>
            </a:r>
            <a:endParaRPr lang="fr-FR" spc="-30" dirty="0">
              <a:solidFill>
                <a:schemeClr val="accent1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11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pleinement satisfaits à l’issue de l’appel</a:t>
            </a:r>
            <a:endParaRPr lang="fr-FR" sz="1200" dirty="0">
              <a:solidFill>
                <a:schemeClr val="bg2">
                  <a:lumMod val="50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629CC5-62D0-B003-42B9-4BCFE4376554}"/>
              </a:ext>
            </a:extLst>
          </p:cNvPr>
          <p:cNvSpPr txBox="1"/>
          <p:nvPr/>
        </p:nvSpPr>
        <p:spPr>
          <a:xfrm>
            <a:off x="4845803" y="2285012"/>
            <a:ext cx="6994103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Clr>
                <a:srgbClr val="E60028"/>
              </a:buClr>
            </a:pPr>
            <a:r>
              <a:rPr lang="fr-FR" sz="12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Véritable relais à la compréhension du régime pour vos agents, les équipes de Collecteam proposent un accompagnement personnalisé.</a:t>
            </a:r>
          </a:p>
          <a:p>
            <a:pPr marL="673200" lvl="1" indent="-216000">
              <a:spcBef>
                <a:spcPts val="600"/>
              </a:spcBef>
              <a:spcAft>
                <a:spcPts val="8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Présentation et mise en avant de votre régime collectif de prévoyance,</a:t>
            </a:r>
          </a:p>
          <a:p>
            <a:pPr marL="673200" lvl="1" indent="-216000">
              <a:spcAft>
                <a:spcPts val="8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Explication des garanties,</a:t>
            </a:r>
          </a:p>
          <a:p>
            <a:pPr marL="673200" lvl="1" indent="-216000">
              <a:spcAft>
                <a:spcPts val="8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Calcul de la cotisation prévoyance,</a:t>
            </a:r>
          </a:p>
          <a:p>
            <a:pPr marL="673200" lvl="1" indent="-216000">
              <a:spcAft>
                <a:spcPts val="8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Mise à disposition du kit d’adhésion aux garanties complémentaires facultatives (options),</a:t>
            </a:r>
          </a:p>
          <a:p>
            <a:pPr marL="673200" lvl="1" indent="-216000">
              <a:spcAft>
                <a:spcPts val="8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 aux questions.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40E0040-5B33-E892-7111-7019B81D4E0B}"/>
              </a:ext>
            </a:extLst>
          </p:cNvPr>
          <p:cNvGrpSpPr/>
          <p:nvPr/>
        </p:nvGrpSpPr>
        <p:grpSpPr>
          <a:xfrm>
            <a:off x="4845803" y="1051656"/>
            <a:ext cx="4486019" cy="830997"/>
            <a:chOff x="6646579" y="743223"/>
            <a:chExt cx="4486019" cy="83099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33078CE-B2C0-DB85-4A5A-6E207C6EA4EF}"/>
                </a:ext>
              </a:extLst>
            </p:cNvPr>
            <p:cNvSpPr/>
            <p:nvPr/>
          </p:nvSpPr>
          <p:spPr>
            <a:xfrm>
              <a:off x="7044804" y="743223"/>
              <a:ext cx="4087794" cy="83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>
                <a:buSzPct val="90000"/>
                <a:defRPr/>
              </a:pPr>
              <a:r>
                <a:rPr lang="fr-FR" sz="16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02.36.56.00.02</a:t>
              </a:r>
              <a:r>
                <a:rPr lang="fr-FR" sz="20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 </a:t>
              </a:r>
              <a:r>
                <a:rPr lang="fr-FR" sz="10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(prix d’un appel local)</a:t>
              </a:r>
            </a:p>
            <a:p>
              <a:pPr>
                <a:buSzPct val="90000"/>
                <a:defRPr/>
              </a:pPr>
              <a:endParaRPr lang="fr-FR" sz="1200" dirty="0">
                <a:solidFill>
                  <a:srgbClr val="717C7D"/>
                </a:solidFill>
                <a:latin typeface="Verdana" pitchFamily="34" charset="0"/>
                <a:ea typeface="Times New Roman" pitchFamily="18" charset="0"/>
                <a:cs typeface="Tahoma" pitchFamily="34" charset="0"/>
              </a:endParaRPr>
            </a:p>
            <a:p>
              <a:pPr>
                <a:buSzPct val="90000"/>
                <a:defRPr/>
              </a:pPr>
              <a:r>
                <a:rPr lang="fr-FR" sz="16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crc@collecteam.fr</a:t>
              </a:r>
            </a:p>
          </p:txBody>
        </p:sp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B34DFDDC-55F5-9487-1D60-B7F01AD3B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46579" y="743223"/>
              <a:ext cx="398225" cy="398225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FB918FF6-E484-447F-26E4-35448484C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646579" y="1295117"/>
              <a:ext cx="390244" cy="275289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C279FC-69FB-FE07-5964-FBD94F824FBF}"/>
              </a:ext>
            </a:extLst>
          </p:cNvPr>
          <p:cNvGrpSpPr/>
          <p:nvPr/>
        </p:nvGrpSpPr>
        <p:grpSpPr>
          <a:xfrm>
            <a:off x="755417" y="1051656"/>
            <a:ext cx="2632585" cy="2597153"/>
            <a:chOff x="5382278" y="634626"/>
            <a:chExt cx="2632585" cy="2597153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AB348D4-0E9A-47BB-D048-E2EA73EB0F96}"/>
                </a:ext>
              </a:extLst>
            </p:cNvPr>
            <p:cNvSpPr txBox="1"/>
            <p:nvPr/>
          </p:nvSpPr>
          <p:spPr>
            <a:xfrm>
              <a:off x="5382278" y="2462338"/>
              <a:ext cx="2632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Rizlaine</a:t>
              </a:r>
              <a:r>
                <a:rPr lang="fr-FR" sz="12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kumimoji="0" 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BOULEGROUNE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Responsable de Pôle Réception </a:t>
              </a:r>
              <a:b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</a:b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rPr>
                <a:t>d’Appels Collectivités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85039A3-494F-E198-1D17-554C3DCE8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89" t="1482" r="10547" b="47036"/>
            <a:stretch/>
          </p:blipFill>
          <p:spPr>
            <a:xfrm>
              <a:off x="5628965" y="634626"/>
              <a:ext cx="1498376" cy="1517668"/>
            </a:xfrm>
            <a:prstGeom prst="ellipse">
              <a:avLst/>
            </a:prstGeom>
            <a:ln w="63500" cap="rnd"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29561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22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D117CAE5-B2B5-8BA4-23BB-FA178F0816F0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3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F0A3C47-3BD3-5223-9623-5E464FFEB17B}"/>
              </a:ext>
            </a:extLst>
          </p:cNvPr>
          <p:cNvSpPr txBox="1">
            <a:spLocks/>
          </p:cNvSpPr>
          <p:nvPr/>
        </p:nvSpPr>
        <p:spPr>
          <a:xfrm>
            <a:off x="-820541" y="873446"/>
            <a:ext cx="8375965" cy="4770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spcAft>
                <a:spcPts val="1200"/>
              </a:spcAft>
            </a:pPr>
            <a:r>
              <a:rPr lang="fr-FR" sz="2500" dirty="0">
                <a:solidFill>
                  <a:schemeClr val="tx2"/>
                </a:solidFill>
                <a:latin typeface="Verdana" pitchFamily="34" charset="0"/>
              </a:rPr>
              <a:t>PRÉSENTATION</a:t>
            </a:r>
            <a:r>
              <a:rPr lang="fr-FR" sz="2500" b="1" dirty="0">
                <a:solidFill>
                  <a:schemeClr val="tx2"/>
                </a:solidFill>
                <a:latin typeface="Verdana" pitchFamily="34" charset="0"/>
              </a:rPr>
              <a:t> DU GROUPEMENT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B172759-786B-D998-DFDB-038B03424BC0}"/>
              </a:ext>
            </a:extLst>
          </p:cNvPr>
          <p:cNvGrpSpPr/>
          <p:nvPr/>
        </p:nvGrpSpPr>
        <p:grpSpPr>
          <a:xfrm>
            <a:off x="2921629" y="1616131"/>
            <a:ext cx="6348742" cy="4248472"/>
            <a:chOff x="1463618" y="1655093"/>
            <a:chExt cx="6348742" cy="424847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2E9861C-1A52-9560-2909-A1717C6C4B35}"/>
                </a:ext>
              </a:extLst>
            </p:cNvPr>
            <p:cNvGrpSpPr/>
            <p:nvPr/>
          </p:nvGrpSpPr>
          <p:grpSpPr>
            <a:xfrm>
              <a:off x="1463618" y="1655093"/>
              <a:ext cx="6348742" cy="4248472"/>
              <a:chOff x="1524000" y="1974961"/>
              <a:chExt cx="6096000" cy="4064000"/>
            </a:xfrm>
          </p:grpSpPr>
          <p:graphicFrame>
            <p:nvGraphicFramePr>
              <p:cNvPr id="11" name="Diagramme 10">
                <a:extLst>
                  <a:ext uri="{FF2B5EF4-FFF2-40B4-BE49-F238E27FC236}">
                    <a16:creationId xmlns:a16="http://schemas.microsoft.com/office/drawing/2014/main" id="{13203F39-DD5A-B3DE-E050-5DAC7709DAB3}"/>
                  </a:ext>
                </a:extLst>
              </p:cNvPr>
              <p:cNvGraphicFramePr/>
              <p:nvPr/>
            </p:nvGraphicFramePr>
            <p:xfrm>
              <a:off x="1524000" y="1974961"/>
              <a:ext cx="6096000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12" name="Triangle isocèle 11">
                <a:extLst>
                  <a:ext uri="{FF2B5EF4-FFF2-40B4-BE49-F238E27FC236}">
                    <a16:creationId xmlns:a16="http://schemas.microsoft.com/office/drawing/2014/main" id="{BC6723A0-2DFC-4A46-86EC-6B280F224AC7}"/>
                  </a:ext>
                </a:extLst>
              </p:cNvPr>
              <p:cNvSpPr/>
              <p:nvPr/>
            </p:nvSpPr>
            <p:spPr>
              <a:xfrm rot="3148404">
                <a:off x="3619860" y="252291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3" name="Triangle isocèle 12">
                <a:extLst>
                  <a:ext uri="{FF2B5EF4-FFF2-40B4-BE49-F238E27FC236}">
                    <a16:creationId xmlns:a16="http://schemas.microsoft.com/office/drawing/2014/main" id="{1938E45D-AC33-9500-BFF9-EB7DAAB449CE}"/>
                  </a:ext>
                </a:extLst>
              </p:cNvPr>
              <p:cNvSpPr/>
              <p:nvPr/>
            </p:nvSpPr>
            <p:spPr>
              <a:xfrm rot="18724497">
                <a:off x="5084538" y="2522635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4" name="Triangle isocèle 13">
                <a:extLst>
                  <a:ext uri="{FF2B5EF4-FFF2-40B4-BE49-F238E27FC236}">
                    <a16:creationId xmlns:a16="http://schemas.microsoft.com/office/drawing/2014/main" id="{BF608C97-D041-5806-F049-EE8AACFD1367}"/>
                  </a:ext>
                </a:extLst>
              </p:cNvPr>
              <p:cNvSpPr/>
              <p:nvPr/>
            </p:nvSpPr>
            <p:spPr>
              <a:xfrm rot="12542457">
                <a:off x="5883212" y="4185763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6" name="Triangle isocèle 15">
                <a:extLst>
                  <a:ext uri="{FF2B5EF4-FFF2-40B4-BE49-F238E27FC236}">
                    <a16:creationId xmlns:a16="http://schemas.microsoft.com/office/drawing/2014/main" id="{1D4CAA31-E53A-14FB-DCD5-D3C70769DC11}"/>
                  </a:ext>
                </a:extLst>
              </p:cNvPr>
              <p:cNvSpPr/>
              <p:nvPr/>
            </p:nvSpPr>
            <p:spPr>
              <a:xfrm rot="3148404">
                <a:off x="5371477" y="5184484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7" name="Triangle isocèle 16">
                <a:extLst>
                  <a:ext uri="{FF2B5EF4-FFF2-40B4-BE49-F238E27FC236}">
                    <a16:creationId xmlns:a16="http://schemas.microsoft.com/office/drawing/2014/main" id="{8121FFD0-2B4B-0B49-04C1-A784B3E82994}"/>
                  </a:ext>
                </a:extLst>
              </p:cNvPr>
              <p:cNvSpPr/>
              <p:nvPr/>
            </p:nvSpPr>
            <p:spPr>
              <a:xfrm rot="18724497">
                <a:off x="3341051" y="518480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  <p:sp>
            <p:nvSpPr>
              <p:cNvPr id="18" name="Triangle isocèle 17">
                <a:extLst>
                  <a:ext uri="{FF2B5EF4-FFF2-40B4-BE49-F238E27FC236}">
                    <a16:creationId xmlns:a16="http://schemas.microsoft.com/office/drawing/2014/main" id="{15A496CA-8552-1C24-0ED2-9A97A00B144C}"/>
                  </a:ext>
                </a:extLst>
              </p:cNvPr>
              <p:cNvSpPr/>
              <p:nvPr/>
            </p:nvSpPr>
            <p:spPr>
              <a:xfrm rot="9268986">
                <a:off x="2796560" y="425234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endParaRPr>
              </a:p>
            </p:txBody>
          </p:sp>
        </p:grp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FE96306-2EAE-77BB-D1EB-4231449F34E5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2" t="12519" r="5426" b="12372"/>
            <a:stretch/>
          </p:blipFill>
          <p:spPr bwMode="auto">
            <a:xfrm>
              <a:off x="5827533" y="4378651"/>
              <a:ext cx="1367368" cy="53873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E70FA5-71D6-81B6-2469-4EF4046672E4}"/>
                </a:ext>
              </a:extLst>
            </p:cNvPr>
            <p:cNvSpPr/>
            <p:nvPr/>
          </p:nvSpPr>
          <p:spPr>
            <a:xfrm>
              <a:off x="1692782" y="4877222"/>
              <a:ext cx="1812012" cy="5582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fr-FR" sz="12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itchFamily="34" charset="0"/>
                </a:rPr>
                <a:t>Porteur du risque prévoyance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420837-B46F-6CEA-0C3D-8A496E4A8800}"/>
                </a:ext>
              </a:extLst>
            </p:cNvPr>
            <p:cNvSpPr/>
            <p:nvPr/>
          </p:nvSpPr>
          <p:spPr>
            <a:xfrm>
              <a:off x="5698002" y="4935327"/>
              <a:ext cx="1723740" cy="5150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Conseil et </a:t>
              </a:r>
            </a:p>
            <a:p>
              <a:pPr algn="ctr">
                <a:spcAft>
                  <a:spcPts val="0"/>
                </a:spcAft>
              </a:pPr>
              <a:r>
                <a:rPr lang="fr-FR" sz="12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gestionnaire</a:t>
              </a:r>
              <a:endPara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24" name="Image 23" descr="logo allianz – Recherche Google - Mozilla Firefox">
            <a:extLst>
              <a:ext uri="{FF2B5EF4-FFF2-40B4-BE49-F238E27FC236}">
                <a16:creationId xmlns:a16="http://schemas.microsoft.com/office/drawing/2014/main" id="{B715E8B1-AE43-8994-506D-1784B1A5C86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5" y="4490179"/>
            <a:ext cx="1428750" cy="4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9E4ACD2-5BC2-ED5F-1224-6A5F63116869}"/>
              </a:ext>
            </a:extLst>
          </p:cNvPr>
          <p:cNvSpPr txBox="1"/>
          <p:nvPr/>
        </p:nvSpPr>
        <p:spPr>
          <a:xfrm>
            <a:off x="5049347" y="3405581"/>
            <a:ext cx="2106666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fr-FR" sz="1400" b="1" dirty="0">
                <a:solidFill>
                  <a:sysClr val="windowText" lastClr="000000"/>
                </a:solidFill>
                <a:latin typeface="Verdana"/>
              </a:rPr>
              <a:t>Ensemble des agents des entités membres du groupement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761ECF-EA48-196B-AEDA-B62EFC839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6994" y="1455410"/>
            <a:ext cx="1138011" cy="1163642"/>
          </a:xfrm>
          <a:prstGeom prst="rect">
            <a:avLst/>
          </a:prstGeom>
        </p:spPr>
      </p:pic>
      <p:pic>
        <p:nvPicPr>
          <p:cNvPr id="3" name="Image 2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1EF55408-0EC8-0294-E01C-FBD13AD10E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3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Délai 1">
            <a:extLst>
              <a:ext uri="{FF2B5EF4-FFF2-40B4-BE49-F238E27FC236}">
                <a16:creationId xmlns:a16="http://schemas.microsoft.com/office/drawing/2014/main" id="{7C4B7816-0666-CB18-5BAA-0A91E7E34ECE}"/>
              </a:ext>
            </a:extLst>
          </p:cNvPr>
          <p:cNvSpPr/>
          <p:nvPr/>
        </p:nvSpPr>
        <p:spPr>
          <a:xfrm rot="10800000" flipV="1">
            <a:off x="5767404" y="0"/>
            <a:ext cx="6424596" cy="68580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E15EABD-D073-342F-74D4-185A86D8E2B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423572BF-228C-4339-B470-F77F16A0F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5" name="Triangle rectangle 4">
              <a:extLst>
                <a:ext uri="{FF2B5EF4-FFF2-40B4-BE49-F238E27FC236}">
                  <a16:creationId xmlns:a16="http://schemas.microsoft.com/office/drawing/2014/main" id="{0CC2B1CB-C9EB-C651-A8F2-D0AD0A24500D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A6370785-0C65-CAE0-1787-98C87570368E}"/>
              </a:ext>
            </a:extLst>
          </p:cNvPr>
          <p:cNvSpPr txBox="1">
            <a:spLocks/>
          </p:cNvSpPr>
          <p:nvPr/>
        </p:nvSpPr>
        <p:spPr>
          <a:xfrm>
            <a:off x="0" y="2958993"/>
            <a:ext cx="5591943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>
              <a:spcAft>
                <a:spcPts val="1200"/>
              </a:spcAft>
            </a:pPr>
            <a:r>
              <a:rPr lang="fr-FR" sz="2900" cap="all" dirty="0">
                <a:solidFill>
                  <a:schemeClr val="tx2"/>
                </a:solidFill>
                <a:latin typeface="Verdana" pitchFamily="34" charset="0"/>
              </a:rPr>
              <a:t>La convention de participation</a:t>
            </a:r>
            <a:br>
              <a:rPr lang="fr-FR" sz="3000" dirty="0">
                <a:solidFill>
                  <a:schemeClr val="tx2"/>
                </a:solidFill>
                <a:latin typeface="Verdana" pitchFamily="34" charset="0"/>
              </a:rPr>
            </a:br>
            <a:r>
              <a:rPr lang="fr-FR" sz="3000" b="1" dirty="0">
                <a:solidFill>
                  <a:schemeClr val="tx2"/>
                </a:solidFill>
                <a:latin typeface="Verdana" pitchFamily="34" charset="0"/>
              </a:rPr>
              <a:t>PRÉVOYANCE</a:t>
            </a:r>
          </a:p>
        </p:txBody>
      </p:sp>
      <p:pic>
        <p:nvPicPr>
          <p:cNvPr id="7" name="Image 6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3E4A71B7-556C-D164-0BD3-3A4736AAE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E458EFED-B4AD-77A7-26B4-52E33B1CD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t="8579" r="61343" b="5060"/>
          <a:stretch/>
        </p:blipFill>
        <p:spPr>
          <a:xfrm>
            <a:off x="5231905" y="0"/>
            <a:ext cx="6960096" cy="6858000"/>
          </a:xfrm>
          <a:prstGeom prst="rect">
            <a:avLst/>
          </a:prstGeom>
          <a:effectLst/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F9AC798-FBC4-43AF-F4FD-FA9C7E807C23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4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4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071" y="555371"/>
            <a:ext cx="2450976" cy="30338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279B5-C6DE-B2C3-0632-494FF72E2D1D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5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515938" y="3018631"/>
            <a:ext cx="6084120" cy="43088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000" marR="0" lvl="1" indent="-28800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fr-FR" sz="2200" b="0" i="0" u="none" strike="noStrike" kern="1200" cap="all" spc="0" normalizeH="0" noProof="0" dirty="0">
                <a:ln>
                  <a:noFill/>
                </a:ln>
                <a:solidFill>
                  <a:srgbClr val="717C7D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PRÉSENTATION DES GARANTIES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58" y="0"/>
            <a:ext cx="55919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3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DBD79F4D-2A9D-7520-E1CD-89218C1AFAD2}"/>
              </a:ext>
            </a:extLst>
          </p:cNvPr>
          <p:cNvGrpSpPr/>
          <p:nvPr/>
        </p:nvGrpSpPr>
        <p:grpSpPr>
          <a:xfrm>
            <a:off x="1145740" y="4389766"/>
            <a:ext cx="2248836" cy="1370903"/>
            <a:chOff x="539553" y="913938"/>
            <a:chExt cx="2248836" cy="1370903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1C13F3B-4E2A-8D55-6D38-9DAFF4B9475F}"/>
                </a:ext>
              </a:extLst>
            </p:cNvPr>
            <p:cNvSpPr txBox="1"/>
            <p:nvPr/>
          </p:nvSpPr>
          <p:spPr>
            <a:xfrm>
              <a:off x="539553" y="913938"/>
              <a:ext cx="224408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indent="-252000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</a:pPr>
              <a:r>
                <a:rPr lang="fr-FR" sz="14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Maladie ordinaire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35550232-F669-43B2-021B-5661E2F4B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6511" y="1292638"/>
              <a:ext cx="576000" cy="5760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5BB1257-E0A3-0DBA-5A65-93DD76E685A3}"/>
                </a:ext>
              </a:extLst>
            </p:cNvPr>
            <p:cNvSpPr txBox="1"/>
            <p:nvPr/>
          </p:nvSpPr>
          <p:spPr>
            <a:xfrm>
              <a:off x="552859" y="1884731"/>
              <a:ext cx="108330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mois à plein traitement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F511502-A2D8-BED4-3974-D2D40A8AE963}"/>
                </a:ext>
              </a:extLst>
            </p:cNvPr>
            <p:cNvSpPr txBox="1"/>
            <p:nvPr/>
          </p:nvSpPr>
          <p:spPr>
            <a:xfrm>
              <a:off x="1636261" y="1884731"/>
              <a:ext cx="115212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 mois à demi-traitement</a:t>
              </a: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75F6D9-308C-8E46-99A5-D01C734BDE65}"/>
                </a:ext>
              </a:extLst>
            </p:cNvPr>
            <p:cNvGrpSpPr/>
            <p:nvPr/>
          </p:nvGrpSpPr>
          <p:grpSpPr>
            <a:xfrm>
              <a:off x="1892645" y="1297118"/>
              <a:ext cx="639360" cy="576000"/>
              <a:chOff x="1892645" y="1297118"/>
              <a:chExt cx="639360" cy="576000"/>
            </a:xfrm>
          </p:grpSpPr>
          <p:pic>
            <p:nvPicPr>
              <p:cNvPr id="11" name="Graphique 10">
                <a:extLst>
                  <a:ext uri="{FF2B5EF4-FFF2-40B4-BE49-F238E27FC236}">
                    <a16:creationId xmlns:a16="http://schemas.microsoft.com/office/drawing/2014/main" id="{2D130237-74F7-8264-EE21-E000D656C6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892645" y="1297118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3C63C413-2916-2F99-6106-84C3A637F4E2}"/>
                  </a:ext>
                </a:extLst>
              </p:cNvPr>
              <p:cNvCxnSpPr>
                <a:stCxn id="11" idx="1"/>
                <a:endCxn id="11" idx="3"/>
              </p:cNvCxnSpPr>
              <p:nvPr/>
            </p:nvCxnSpPr>
            <p:spPr>
              <a:xfrm>
                <a:off x="1892645" y="1585118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71DB82A-A613-23EA-12EB-C67B2FFFA8D0}"/>
              </a:ext>
            </a:extLst>
          </p:cNvPr>
          <p:cNvGrpSpPr/>
          <p:nvPr/>
        </p:nvGrpSpPr>
        <p:grpSpPr>
          <a:xfrm>
            <a:off x="4240682" y="4425198"/>
            <a:ext cx="7877073" cy="1453444"/>
            <a:chOff x="539551" y="2764040"/>
            <a:chExt cx="7877073" cy="145344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F5E9716-EC3D-F136-5BA4-B722D1607A2B}"/>
                </a:ext>
              </a:extLst>
            </p:cNvPr>
            <p:cNvSpPr txBox="1"/>
            <p:nvPr/>
          </p:nvSpPr>
          <p:spPr>
            <a:xfrm>
              <a:off x="539551" y="2764040"/>
              <a:ext cx="787707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2pPr marL="285750" lvl="1" indent="-285750" algn="ctr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  <a:defRPr sz="1500" b="1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</a:lstStyle>
            <a:p>
              <a:pPr marL="252000" lvl="1" indent="-252000" algn="l"/>
              <a:r>
                <a:rPr lang="fr-FR" sz="1400" dirty="0">
                  <a:solidFill>
                    <a:schemeClr val="tx2"/>
                  </a:solidFill>
                </a:rPr>
                <a:t>Longue/Grave maladie</a:t>
              </a:r>
              <a:endParaRPr lang="fr-FR" sz="900" b="0" dirty="0">
                <a:solidFill>
                  <a:schemeClr val="tx2"/>
                </a:solidFill>
              </a:endParaRPr>
            </a:p>
          </p:txBody>
        </p:sp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21D2C9D-0D5A-4719-5AFD-581F6ADD8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25842" y="3225281"/>
              <a:ext cx="576000" cy="57600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3602C1A-3120-E50B-0C5B-5836F8EE6047}"/>
                </a:ext>
              </a:extLst>
            </p:cNvPr>
            <p:cNvSpPr txBox="1"/>
            <p:nvPr/>
          </p:nvSpPr>
          <p:spPr>
            <a:xfrm>
              <a:off x="1072190" y="3817374"/>
              <a:ext cx="108330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 an à plein traitement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556F0D7-6FAD-F8AC-997B-9BB407C9797B}"/>
                </a:ext>
              </a:extLst>
            </p:cNvPr>
            <p:cNvSpPr txBox="1"/>
            <p:nvPr/>
          </p:nvSpPr>
          <p:spPr>
            <a:xfrm>
              <a:off x="2122561" y="3808278"/>
              <a:ext cx="115212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 ans à demi-traitement</a:t>
              </a:r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E115D5CD-7056-709E-FAC4-A7DF0FBB7991}"/>
                </a:ext>
              </a:extLst>
            </p:cNvPr>
            <p:cNvGrpSpPr/>
            <p:nvPr/>
          </p:nvGrpSpPr>
          <p:grpSpPr>
            <a:xfrm>
              <a:off x="2378945" y="3220665"/>
              <a:ext cx="655284" cy="576000"/>
              <a:chOff x="2378945" y="3220665"/>
              <a:chExt cx="655284" cy="576000"/>
            </a:xfrm>
          </p:grpSpPr>
          <p:pic>
            <p:nvPicPr>
              <p:cNvPr id="19" name="Graphique 18">
                <a:extLst>
                  <a:ext uri="{FF2B5EF4-FFF2-40B4-BE49-F238E27FC236}">
                    <a16:creationId xmlns:a16="http://schemas.microsoft.com/office/drawing/2014/main" id="{0CE6FBD3-F815-2DDD-ABC0-DCF37C8032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378945" y="3220665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B5F01DBD-97BD-9E48-377B-9B52FE35E197}"/>
                  </a:ext>
                </a:extLst>
              </p:cNvPr>
              <p:cNvCxnSpPr/>
              <p:nvPr/>
            </p:nvCxnSpPr>
            <p:spPr>
              <a:xfrm>
                <a:off x="2394869" y="3515412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6B8C2B4-5111-9A65-1BDE-D43646A09A28}"/>
              </a:ext>
            </a:extLst>
          </p:cNvPr>
          <p:cNvGrpSpPr/>
          <p:nvPr/>
        </p:nvGrpSpPr>
        <p:grpSpPr>
          <a:xfrm>
            <a:off x="8026191" y="4427424"/>
            <a:ext cx="2880320" cy="1464321"/>
            <a:chOff x="539553" y="4758665"/>
            <a:chExt cx="2880320" cy="1464321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BBF57FE-B1E0-19E7-B4FB-5E5551E6AD02}"/>
                </a:ext>
              </a:extLst>
            </p:cNvPr>
            <p:cNvSpPr txBox="1"/>
            <p:nvPr/>
          </p:nvSpPr>
          <p:spPr>
            <a:xfrm>
              <a:off x="539553" y="4758665"/>
              <a:ext cx="2880320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2pPr marL="285750" lvl="1" indent="-285750" algn="ctr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  <a:defRPr sz="1500" b="1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</a:lstStyle>
            <a:p>
              <a:pPr marL="252000" lvl="1" indent="-252000" algn="l"/>
              <a:r>
                <a:rPr lang="fr-FR" sz="1400" dirty="0">
                  <a:solidFill>
                    <a:schemeClr val="tx2"/>
                  </a:solidFill>
                </a:rPr>
                <a:t>Longue durée </a:t>
              </a:r>
              <a:br>
                <a:rPr lang="fr-FR" sz="1400" dirty="0">
                  <a:solidFill>
                    <a:schemeClr val="tx2"/>
                  </a:solidFill>
                </a:rPr>
              </a:br>
              <a:r>
                <a:rPr lang="fr-FR" sz="900" b="0" dirty="0">
                  <a:solidFill>
                    <a:schemeClr val="tx2"/>
                  </a:solidFill>
                </a:rPr>
                <a:t>(reconnue pour 5 groupes de pathologies)</a:t>
              </a:r>
              <a:endParaRPr lang="fr-FR" b="0" dirty="0">
                <a:solidFill>
                  <a:schemeClr val="tx2"/>
                </a:solidFill>
              </a:endParaRPr>
            </a:p>
          </p:txBody>
        </p:sp>
        <p:pic>
          <p:nvPicPr>
            <p:cNvPr id="23" name="Graphique 22">
              <a:extLst>
                <a:ext uri="{FF2B5EF4-FFF2-40B4-BE49-F238E27FC236}">
                  <a16:creationId xmlns:a16="http://schemas.microsoft.com/office/drawing/2014/main" id="{4F723BF9-0F0C-6D9F-2EFC-05F87D6A2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2588" y="5230783"/>
              <a:ext cx="576000" cy="576000"/>
            </a:xfrm>
            <a:prstGeom prst="rect">
              <a:avLst/>
            </a:prstGeom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CE953A2-3852-CECD-AAB1-1988AC489A65}"/>
                </a:ext>
              </a:extLst>
            </p:cNvPr>
            <p:cNvSpPr txBox="1"/>
            <p:nvPr/>
          </p:nvSpPr>
          <p:spPr>
            <a:xfrm>
              <a:off x="808936" y="5822876"/>
              <a:ext cx="108330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ans à plein traitement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50A3212-C58C-CB06-EC19-2C3DF8F3E8E0}"/>
                </a:ext>
              </a:extLst>
            </p:cNvPr>
            <p:cNvSpPr txBox="1"/>
            <p:nvPr/>
          </p:nvSpPr>
          <p:spPr>
            <a:xfrm>
              <a:off x="1892338" y="5822876"/>
              <a:ext cx="115212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 ans à demi-traitement</a:t>
              </a:r>
            </a:p>
          </p:txBody>
        </p: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66FE3C51-DC3B-0E85-E713-4B01F9F097B3}"/>
                </a:ext>
              </a:extLst>
            </p:cNvPr>
            <p:cNvGrpSpPr/>
            <p:nvPr/>
          </p:nvGrpSpPr>
          <p:grpSpPr>
            <a:xfrm>
              <a:off x="2148722" y="5235263"/>
              <a:ext cx="639360" cy="576000"/>
              <a:chOff x="2148722" y="5235263"/>
              <a:chExt cx="639360" cy="576000"/>
            </a:xfrm>
          </p:grpSpPr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982DE7DE-4A81-4AD9-321D-F5DA650E02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48722" y="5235263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AC751D09-A75E-3D78-97E9-40AC1FB304C0}"/>
                  </a:ext>
                </a:extLst>
              </p:cNvPr>
              <p:cNvCxnSpPr/>
              <p:nvPr/>
            </p:nvCxnSpPr>
            <p:spPr>
              <a:xfrm>
                <a:off x="2148722" y="5518820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FDF726CD-0769-CDE3-3CDB-625935DF5C5B}"/>
              </a:ext>
            </a:extLst>
          </p:cNvPr>
          <p:cNvSpPr/>
          <p:nvPr/>
        </p:nvSpPr>
        <p:spPr>
          <a:xfrm>
            <a:off x="421420" y="278863"/>
            <a:ext cx="84296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b="1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PRÉVOYANCE COMPLÉMENTAIRE DES AGENTS</a:t>
            </a:r>
          </a:p>
          <a:p>
            <a:pPr eaLnBrk="0" hangingPunct="0">
              <a:defRPr/>
            </a:pPr>
            <a:r>
              <a:rPr lang="fr-FR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5BCEBF2-34BD-FC29-3A79-57E8B72BED3A}"/>
              </a:ext>
            </a:extLst>
          </p:cNvPr>
          <p:cNvSpPr/>
          <p:nvPr/>
        </p:nvSpPr>
        <p:spPr>
          <a:xfrm>
            <a:off x="3879013" y="2050528"/>
            <a:ext cx="6263005" cy="735481"/>
          </a:xfrm>
          <a:prstGeom prst="rect">
            <a:avLst/>
          </a:prstGeom>
          <a:solidFill>
            <a:srgbClr val="91D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prévoyance complète le demi-traitement</a:t>
            </a:r>
            <a:endParaRPr lang="fr-FR"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1A2BEE3-D065-123E-801A-D61501962607}"/>
              </a:ext>
            </a:extLst>
          </p:cNvPr>
          <p:cNvSpPr/>
          <p:nvPr/>
        </p:nvSpPr>
        <p:spPr>
          <a:xfrm>
            <a:off x="1908154" y="1820828"/>
            <a:ext cx="1970861" cy="1839595"/>
          </a:xfrm>
          <a:prstGeom prst="rect">
            <a:avLst/>
          </a:prstGeom>
          <a:solidFill>
            <a:srgbClr val="9AE0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Maintien plein traitement par l’employeur</a:t>
            </a:r>
            <a:endParaRPr lang="fr-FR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9FCF26B8-CB51-B0EE-4513-0A6D5ED0CBEC}"/>
              </a:ext>
            </a:extLst>
          </p:cNvPr>
          <p:cNvGrpSpPr/>
          <p:nvPr/>
        </p:nvGrpSpPr>
        <p:grpSpPr>
          <a:xfrm>
            <a:off x="694170" y="1206081"/>
            <a:ext cx="10234055" cy="2514115"/>
            <a:chOff x="694170" y="1206081"/>
            <a:chExt cx="10234055" cy="2514115"/>
          </a:xfrm>
        </p:grpSpPr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03FAD73C-D6CA-467B-03AC-92BEE253F559}"/>
                </a:ext>
              </a:extLst>
            </p:cNvPr>
            <p:cNvGrpSpPr/>
            <p:nvPr/>
          </p:nvGrpSpPr>
          <p:grpSpPr>
            <a:xfrm>
              <a:off x="694170" y="1206081"/>
              <a:ext cx="9685666" cy="2489919"/>
              <a:chOff x="694170" y="1206081"/>
              <a:chExt cx="9685666" cy="2489919"/>
            </a:xfrm>
          </p:grpSpPr>
          <p:grpSp>
            <p:nvGrpSpPr>
              <p:cNvPr id="46" name="Groupe 45">
                <a:extLst>
                  <a:ext uri="{FF2B5EF4-FFF2-40B4-BE49-F238E27FC236}">
                    <a16:creationId xmlns:a16="http://schemas.microsoft.com/office/drawing/2014/main" id="{2564B55A-251B-5D50-5E08-129BA2172C52}"/>
                  </a:ext>
                </a:extLst>
              </p:cNvPr>
              <p:cNvGrpSpPr/>
              <p:nvPr/>
            </p:nvGrpSpPr>
            <p:grpSpPr>
              <a:xfrm>
                <a:off x="1879950" y="1466306"/>
                <a:ext cx="8499886" cy="2229694"/>
                <a:chOff x="1879950" y="1466306"/>
                <a:chExt cx="8499886" cy="2229694"/>
              </a:xfrm>
            </p:grpSpPr>
            <p:cxnSp>
              <p:nvCxnSpPr>
                <p:cNvPr id="39" name="Connecteur droit avec flèche 38">
                  <a:extLst>
                    <a:ext uri="{FF2B5EF4-FFF2-40B4-BE49-F238E27FC236}">
                      <a16:creationId xmlns:a16="http://schemas.microsoft.com/office/drawing/2014/main" id="{EC65BDD6-DC5A-FB2E-14A5-BBD57988A710}"/>
                    </a:ext>
                  </a:extLst>
                </p:cNvPr>
                <p:cNvCxnSpPr/>
                <p:nvPr/>
              </p:nvCxnSpPr>
              <p:spPr>
                <a:xfrm flipV="1">
                  <a:off x="1892871" y="1466306"/>
                  <a:ext cx="0" cy="2229694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avec flèche 39">
                  <a:extLst>
                    <a:ext uri="{FF2B5EF4-FFF2-40B4-BE49-F238E27FC236}">
                      <a16:creationId xmlns:a16="http://schemas.microsoft.com/office/drawing/2014/main" id="{A97DCFB1-D412-ADBE-52FF-A850752D6D88}"/>
                    </a:ext>
                  </a:extLst>
                </p:cNvPr>
                <p:cNvCxnSpPr/>
                <p:nvPr/>
              </p:nvCxnSpPr>
              <p:spPr>
                <a:xfrm>
                  <a:off x="1879950" y="3660423"/>
                  <a:ext cx="8499886" cy="0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CCD2109-329B-2B3B-9B9C-32CD71302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170" y="1206081"/>
                <a:ext cx="3608382" cy="153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just">
                  <a:spcBef>
                    <a:spcPct val="0"/>
                  </a:spcBef>
                </a:pPr>
                <a:r>
                  <a:rPr lang="fr-FR" sz="10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Pourcentage de la r</a:t>
                </a:r>
                <a:r>
                  <a:rPr lang="fr-FR" sz="10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itchFamily="34" charset="0"/>
                  </a:rPr>
                  <a:t>émunération </a:t>
                </a:r>
                <a:r>
                  <a:rPr lang="fr-FR" sz="10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nette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5A88EB-E7E1-3A4F-F1F4-845214F05B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6046" y="1801328"/>
                <a:ext cx="395936" cy="123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fr-FR" sz="8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100 %</a:t>
                </a:r>
                <a:endParaRPr lang="fr-FR" sz="8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54330AF-0D55-D263-D9AA-0236F652E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4484" y="3566957"/>
              <a:ext cx="473741" cy="153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fr-FR" sz="10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Durée</a:t>
              </a:r>
              <a:endParaRPr lang="fr-FR"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5D076CDB-8846-2BC2-15D6-D53C05B41013}"/>
              </a:ext>
            </a:extLst>
          </p:cNvPr>
          <p:cNvGrpSpPr/>
          <p:nvPr/>
        </p:nvGrpSpPr>
        <p:grpSpPr>
          <a:xfrm>
            <a:off x="1308997" y="2685728"/>
            <a:ext cx="560698" cy="210058"/>
            <a:chOff x="342497" y="3848591"/>
            <a:chExt cx="560698" cy="21005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A0D8D60-4760-FF9C-E693-FDCA50133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97" y="3848591"/>
              <a:ext cx="395936" cy="210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fr-FR" sz="8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50 %</a:t>
              </a:r>
              <a:endPara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B50B5AB3-13B6-3266-DE5B-2B22239E35E7}"/>
                </a:ext>
              </a:extLst>
            </p:cNvPr>
            <p:cNvCxnSpPr/>
            <p:nvPr/>
          </p:nvCxnSpPr>
          <p:spPr>
            <a:xfrm>
              <a:off x="738433" y="3907795"/>
              <a:ext cx="164762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5FBEC0E-B053-7510-7BB0-B29DF2A638BC}"/>
              </a:ext>
            </a:extLst>
          </p:cNvPr>
          <p:cNvCxnSpPr/>
          <p:nvPr/>
        </p:nvCxnSpPr>
        <p:spPr>
          <a:xfrm>
            <a:off x="1715187" y="1856403"/>
            <a:ext cx="164762" cy="0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0B4AE22B-0B02-742F-C785-E415FD56813E}"/>
              </a:ext>
            </a:extLst>
          </p:cNvPr>
          <p:cNvGrpSpPr/>
          <p:nvPr/>
        </p:nvGrpSpPr>
        <p:grpSpPr>
          <a:xfrm>
            <a:off x="3692284" y="3626298"/>
            <a:ext cx="610268" cy="779961"/>
            <a:chOff x="3692284" y="3626298"/>
            <a:chExt cx="610268" cy="779961"/>
          </a:xfrm>
        </p:grpSpPr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3B3F03CB-9BD0-63BF-10C5-70E9F537814A}"/>
                </a:ext>
              </a:extLst>
            </p:cNvPr>
            <p:cNvCxnSpPr/>
            <p:nvPr/>
          </p:nvCxnSpPr>
          <p:spPr>
            <a:xfrm flipV="1">
              <a:off x="3879015" y="3626298"/>
              <a:ext cx="0" cy="211015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510510E-B2F6-04A6-9A02-24607A2FF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2284" y="3896843"/>
              <a:ext cx="610268" cy="509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fr-FR" sz="8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90 jours</a:t>
              </a:r>
            </a:p>
            <a:p>
              <a:pPr>
                <a:spcBef>
                  <a:spcPct val="0"/>
                </a:spcBef>
              </a:pPr>
              <a:r>
                <a:rPr lang="fr-FR" sz="8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 an</a:t>
              </a:r>
            </a:p>
            <a:p>
              <a:pPr>
                <a:spcBef>
                  <a:spcPct val="0"/>
                </a:spcBef>
              </a:pPr>
              <a:r>
                <a:rPr lang="fr-FR" sz="8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ans</a:t>
              </a:r>
              <a:endParaRPr lang="fr-FR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22216787-DF17-AD52-4A98-5CB8B7C05E12}"/>
              </a:ext>
            </a:extLst>
          </p:cNvPr>
          <p:cNvGrpSpPr/>
          <p:nvPr/>
        </p:nvGrpSpPr>
        <p:grpSpPr>
          <a:xfrm>
            <a:off x="3879015" y="2760887"/>
            <a:ext cx="6567513" cy="1622525"/>
            <a:chOff x="3866002" y="2783734"/>
            <a:chExt cx="6567513" cy="162252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F067656-66FD-144B-9659-CD614DC27963}"/>
                </a:ext>
              </a:extLst>
            </p:cNvPr>
            <p:cNvSpPr/>
            <p:nvPr/>
          </p:nvSpPr>
          <p:spPr>
            <a:xfrm>
              <a:off x="3866002" y="2783734"/>
              <a:ext cx="6263007" cy="888168"/>
            </a:xfrm>
            <a:prstGeom prst="rect">
              <a:avLst/>
            </a:prstGeom>
            <a:solidFill>
              <a:srgbClr val="9AE0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00" b="1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Maintien ½ traitement par l’employeur</a:t>
              </a:r>
              <a:endParaRPr lang="fr-FR" sz="1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251DEC92-BD92-CC9B-4C05-0AD4A480A0BD}"/>
                </a:ext>
              </a:extLst>
            </p:cNvPr>
            <p:cNvGrpSpPr/>
            <p:nvPr/>
          </p:nvGrpSpPr>
          <p:grpSpPr>
            <a:xfrm>
              <a:off x="9992087" y="3660423"/>
              <a:ext cx="441428" cy="745836"/>
              <a:chOff x="9992087" y="3660423"/>
              <a:chExt cx="441428" cy="745836"/>
            </a:xfrm>
          </p:grpSpPr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9BF12983-39E3-3C52-A193-F57B7592226C}"/>
                  </a:ext>
                </a:extLst>
              </p:cNvPr>
              <p:cNvCxnSpPr/>
              <p:nvPr/>
            </p:nvCxnSpPr>
            <p:spPr>
              <a:xfrm flipV="1">
                <a:off x="10129009" y="3660423"/>
                <a:ext cx="0" cy="211015"/>
              </a:xfrm>
              <a:prstGeom prst="line">
                <a:avLst/>
              </a:prstGeom>
              <a:ln w="254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EC647E5-38EF-035E-2121-A5B28242E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2087" y="3896843"/>
                <a:ext cx="441428" cy="5094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>
                  <a:spcBef>
                    <a:spcPct val="0"/>
                  </a:spcBef>
                </a:pPr>
                <a:r>
                  <a:rPr lang="fr-FR" sz="8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 an</a:t>
                </a:r>
              </a:p>
              <a:p>
                <a:pPr>
                  <a:spcBef>
                    <a:spcPct val="0"/>
                  </a:spcBef>
                </a:pPr>
                <a:r>
                  <a:rPr lang="fr-FR" sz="8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 ans </a:t>
                </a:r>
              </a:p>
              <a:p>
                <a:pPr>
                  <a:spcBef>
                    <a:spcPct val="0"/>
                  </a:spcBef>
                </a:pPr>
                <a:r>
                  <a:rPr lang="fr-FR" sz="8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5 ans</a:t>
                </a:r>
                <a:endParaRPr lang="fr-FR" sz="800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sp>
        <p:nvSpPr>
          <p:cNvPr id="56" name="ZoneTexte 55">
            <a:extLst>
              <a:ext uri="{FF2B5EF4-FFF2-40B4-BE49-F238E27FC236}">
                <a16:creationId xmlns:a16="http://schemas.microsoft.com/office/drawing/2014/main" id="{16A1E891-F527-9254-6EDC-7C1A33E4B7C2}"/>
              </a:ext>
            </a:extLst>
          </p:cNvPr>
          <p:cNvSpPr txBox="1"/>
          <p:nvPr/>
        </p:nvSpPr>
        <p:spPr>
          <a:xfrm>
            <a:off x="4506934" y="465812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00" b="0" dirty="0">
                <a:solidFill>
                  <a:schemeClr val="tx2"/>
                </a:solidFill>
              </a:rPr>
              <a:t>(reconnue pour </a:t>
            </a:r>
            <a:r>
              <a:rPr lang="fr-FR" sz="800" b="0" i="0" dirty="0">
                <a:solidFill>
                  <a:schemeClr val="tx2"/>
                </a:solidFill>
                <a:effectLst/>
                <a:latin typeface="Google Sans"/>
              </a:rPr>
              <a:t>≈</a:t>
            </a:r>
            <a:r>
              <a:rPr lang="fr-FR" sz="800" b="0" dirty="0">
                <a:solidFill>
                  <a:schemeClr val="tx2"/>
                </a:solidFill>
              </a:rPr>
              <a:t> 30 pathologies) liste non exhaustive</a:t>
            </a:r>
            <a:endParaRPr lang="fr-FR" sz="800" dirty="0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DFB2F31-D03F-BCFB-742C-4753EDDF005C}"/>
              </a:ext>
            </a:extLst>
          </p:cNvPr>
          <p:cNvSpPr txBox="1"/>
          <p:nvPr/>
        </p:nvSpPr>
        <p:spPr>
          <a:xfrm>
            <a:off x="438482" y="624170"/>
            <a:ext cx="8136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3" indent="-28575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5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risque incapacité temporaire de travail</a:t>
            </a:r>
          </a:p>
        </p:txBody>
      </p:sp>
      <p:sp>
        <p:nvSpPr>
          <p:cNvPr id="78" name="Rectangle 40">
            <a:extLst>
              <a:ext uri="{FF2B5EF4-FFF2-40B4-BE49-F238E27FC236}">
                <a16:creationId xmlns:a16="http://schemas.microsoft.com/office/drawing/2014/main" id="{C3F17420-B152-44D4-8C9A-DDA41C713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86615" y="2366515"/>
            <a:ext cx="271000" cy="45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fr-FR" altLang="fr-FR"/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331BE75A-588F-FC84-CE94-801875D0D2AE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6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121C362-D7CE-3364-06EC-6BB808F0D3C2}"/>
              </a:ext>
            </a:extLst>
          </p:cNvPr>
          <p:cNvSpPr txBox="1"/>
          <p:nvPr/>
        </p:nvSpPr>
        <p:spPr>
          <a:xfrm>
            <a:off x="1218746" y="1963390"/>
            <a:ext cx="8066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sz="8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90 %</a:t>
            </a:r>
            <a:endParaRPr lang="fr-FR" sz="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725133B-8007-0B4E-F381-88B8FB0B96C9}"/>
              </a:ext>
            </a:extLst>
          </p:cNvPr>
          <p:cNvCxnSpPr/>
          <p:nvPr/>
        </p:nvCxnSpPr>
        <p:spPr>
          <a:xfrm>
            <a:off x="1728109" y="2071112"/>
            <a:ext cx="164762" cy="0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34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8" grpId="0" animBg="1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427045" y="749458"/>
            <a:ext cx="8136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3" indent="-285750" algn="just">
              <a:spcBef>
                <a:spcPts val="12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5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risque invalidité permanente</a:t>
            </a:r>
          </a:p>
        </p:txBody>
      </p:sp>
      <p:sp>
        <p:nvSpPr>
          <p:cNvPr id="5" name="Rectangle 40"/>
          <p:cNvSpPr>
            <a:spLocks noChangeArrowheads="1"/>
          </p:cNvSpPr>
          <p:nvPr/>
        </p:nvSpPr>
        <p:spPr bwMode="auto">
          <a:xfrm>
            <a:off x="1554010" y="18515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fr-FR" alt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EA6363-F678-ABB7-9C47-E8E22A32904A}"/>
              </a:ext>
            </a:extLst>
          </p:cNvPr>
          <p:cNvSpPr/>
          <p:nvPr/>
        </p:nvSpPr>
        <p:spPr>
          <a:xfrm>
            <a:off x="421420" y="278863"/>
            <a:ext cx="84296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fr-FR" b="1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PRÉVOYANCE COMPLÉMENTAIRE DES AGENTS</a:t>
            </a:r>
          </a:p>
          <a:p>
            <a:pPr eaLnBrk="0" hangingPunct="0">
              <a:defRPr/>
            </a:pPr>
            <a:r>
              <a:rPr lang="fr-FR" cap="small" dirty="0">
                <a:solidFill>
                  <a:schemeClr val="accent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5FB25C1-C277-3787-AA68-72DAEAD4E97F}"/>
              </a:ext>
            </a:extLst>
          </p:cNvPr>
          <p:cNvGrpSpPr/>
          <p:nvPr/>
        </p:nvGrpSpPr>
        <p:grpSpPr>
          <a:xfrm>
            <a:off x="2018320" y="4180795"/>
            <a:ext cx="3233544" cy="1654581"/>
            <a:chOff x="539553" y="913938"/>
            <a:chExt cx="3233544" cy="1654581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2F8E81C-F6EF-D1E6-F012-D6429D835A23}"/>
                </a:ext>
              </a:extLst>
            </p:cNvPr>
            <p:cNvSpPr txBox="1"/>
            <p:nvPr/>
          </p:nvSpPr>
          <p:spPr>
            <a:xfrm>
              <a:off x="539553" y="913938"/>
              <a:ext cx="323354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indent="-252000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</a:pPr>
              <a:r>
                <a:rPr lang="fr-FR" sz="1400" b="1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Invalidité permanente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442C7E69-553D-2492-B64F-7DE3B65FA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6511" y="1292638"/>
              <a:ext cx="576000" cy="5760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3B60BE2-3E6F-873F-1A68-846A7A646E2F}"/>
                </a:ext>
              </a:extLst>
            </p:cNvPr>
            <p:cNvSpPr txBox="1"/>
            <p:nvPr/>
          </p:nvSpPr>
          <p:spPr>
            <a:xfrm>
              <a:off x="552859" y="1884731"/>
              <a:ext cx="1083305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Activité normale de service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D137560-D276-0A88-F56C-3E0E6E8AF2C3}"/>
                </a:ext>
              </a:extLst>
            </p:cNvPr>
            <p:cNvSpPr txBox="1"/>
            <p:nvPr/>
          </p:nvSpPr>
          <p:spPr>
            <a:xfrm>
              <a:off x="1702936" y="1860633"/>
              <a:ext cx="207016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000" dirty="0">
                  <a:solidFill>
                    <a:schemeClr val="tx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Agent mis à la retraite pour invalidité ou déclaré inapte à l’exercice d’une quelconque activité professionnelle</a:t>
              </a:r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48522502-88B9-0B14-0170-85382086530F}"/>
                </a:ext>
              </a:extLst>
            </p:cNvPr>
            <p:cNvGrpSpPr/>
            <p:nvPr/>
          </p:nvGrpSpPr>
          <p:grpSpPr>
            <a:xfrm>
              <a:off x="2355223" y="1308731"/>
              <a:ext cx="639360" cy="576000"/>
              <a:chOff x="2355223" y="1308731"/>
              <a:chExt cx="639360" cy="576000"/>
            </a:xfrm>
          </p:grpSpPr>
          <p:pic>
            <p:nvPicPr>
              <p:cNvPr id="16" name="Graphique 15">
                <a:extLst>
                  <a:ext uri="{FF2B5EF4-FFF2-40B4-BE49-F238E27FC236}">
                    <a16:creationId xmlns:a16="http://schemas.microsoft.com/office/drawing/2014/main" id="{3F47F3B8-DD37-92BA-911B-47F01ED523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355223" y="1308731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7EB5EBED-537B-ABF6-EFE5-F6819643875B}"/>
                  </a:ext>
                </a:extLst>
              </p:cNvPr>
              <p:cNvCxnSpPr>
                <a:stCxn id="16" idx="1"/>
                <a:endCxn id="16" idx="3"/>
              </p:cNvCxnSpPr>
              <p:nvPr/>
            </p:nvCxnSpPr>
            <p:spPr>
              <a:xfrm>
                <a:off x="2355223" y="1596731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CAFEE2C7-2B94-2235-3A5B-6353C43BAFFB}"/>
              </a:ext>
            </a:extLst>
          </p:cNvPr>
          <p:cNvGrpSpPr/>
          <p:nvPr/>
        </p:nvGrpSpPr>
        <p:grpSpPr>
          <a:xfrm>
            <a:off x="2285278" y="3599960"/>
            <a:ext cx="8501441" cy="808713"/>
            <a:chOff x="21902" y="-82"/>
            <a:chExt cx="5069858" cy="447069"/>
          </a:xfrm>
        </p:grpSpPr>
        <p:sp>
          <p:nvSpPr>
            <p:cNvPr id="21" name="Zone de texte 6">
              <a:extLst>
                <a:ext uri="{FF2B5EF4-FFF2-40B4-BE49-F238E27FC236}">
                  <a16:creationId xmlns:a16="http://schemas.microsoft.com/office/drawing/2014/main" id="{AE39145C-8ABD-B8F9-A3E8-209FFE19F20B}"/>
                </a:ext>
              </a:extLst>
            </p:cNvPr>
            <p:cNvSpPr txBox="1"/>
            <p:nvPr/>
          </p:nvSpPr>
          <p:spPr>
            <a:xfrm>
              <a:off x="3181978" y="-82"/>
              <a:ext cx="1909782" cy="447069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r>
                <a:rPr lang="fr-FR" sz="1000" b="1" dirty="0"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Jusqu’à l’âge légal</a:t>
              </a:r>
              <a:r>
                <a:rPr lang="fr-FR" sz="1600" b="1" dirty="0"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 </a:t>
              </a:r>
              <a:r>
                <a:rPr lang="fr-FR" sz="1000" b="1" dirty="0"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de départ à la retraite de l’agent</a:t>
              </a:r>
              <a:endParaRPr lang="fr-FR" sz="1600" b="1" dirty="0">
                <a:latin typeface="Verdana" panose="020B0604030504040204" pitchFamily="34" charset="0"/>
                <a:ea typeface="Verdana" panose="020B0604030504040204" pitchFamily="34" charset="0"/>
                <a:cs typeface="Times New Roman"/>
              </a:endParaRP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5D7784F0-87B4-A032-41E1-11E0A2652E1C}"/>
                </a:ext>
              </a:extLst>
            </p:cNvPr>
            <p:cNvCxnSpPr/>
            <p:nvPr/>
          </p:nvCxnSpPr>
          <p:spPr>
            <a:xfrm>
              <a:off x="21902" y="0"/>
              <a:ext cx="506158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Zone de texte 324">
            <a:extLst>
              <a:ext uri="{FF2B5EF4-FFF2-40B4-BE49-F238E27FC236}">
                <a16:creationId xmlns:a16="http://schemas.microsoft.com/office/drawing/2014/main" id="{3192E7DC-B9D0-96D0-1B6D-159225A9288A}"/>
              </a:ext>
            </a:extLst>
          </p:cNvPr>
          <p:cNvSpPr txBox="1"/>
          <p:nvPr/>
        </p:nvSpPr>
        <p:spPr>
          <a:xfrm>
            <a:off x="1624206" y="1878525"/>
            <a:ext cx="533124" cy="217807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900" b="1" dirty="0">
                <a:latin typeface="Verdana"/>
                <a:ea typeface="Calibri"/>
                <a:cs typeface="Times New Roman"/>
              </a:rPr>
              <a:t>90 %</a:t>
            </a:r>
            <a:endParaRPr lang="fr-FR" sz="14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9" name="Zone de texte 323">
            <a:extLst>
              <a:ext uri="{FF2B5EF4-FFF2-40B4-BE49-F238E27FC236}">
                <a16:creationId xmlns:a16="http://schemas.microsoft.com/office/drawing/2014/main" id="{25A36D1A-0243-9462-9F57-E0DA8EFEB5AF}"/>
              </a:ext>
            </a:extLst>
          </p:cNvPr>
          <p:cNvSpPr txBox="1"/>
          <p:nvPr/>
        </p:nvSpPr>
        <p:spPr>
          <a:xfrm>
            <a:off x="2266914" y="1965836"/>
            <a:ext cx="8290030" cy="792623"/>
          </a:xfrm>
          <a:prstGeom prst="rect">
            <a:avLst/>
          </a:prstGeom>
          <a:solidFill>
            <a:srgbClr val="91D6AC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1000" b="1" dirty="0">
                <a:solidFill>
                  <a:schemeClr val="bg1"/>
                </a:solidFill>
                <a:latin typeface="Verdana"/>
                <a:ea typeface="Calibri"/>
                <a:cs typeface="Times New Roman"/>
              </a:rPr>
              <a:t>La prévoyance complète la rente d’invalidité</a:t>
            </a:r>
            <a:endParaRPr lang="fr-FR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67D9A21-C506-3E4D-5284-ABD03B1148A1}"/>
              </a:ext>
            </a:extLst>
          </p:cNvPr>
          <p:cNvCxnSpPr/>
          <p:nvPr/>
        </p:nvCxnSpPr>
        <p:spPr>
          <a:xfrm flipV="1">
            <a:off x="2270808" y="1731463"/>
            <a:ext cx="2" cy="18684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Zone de texte 2">
            <a:extLst>
              <a:ext uri="{FF2B5EF4-FFF2-40B4-BE49-F238E27FC236}">
                <a16:creationId xmlns:a16="http://schemas.microsoft.com/office/drawing/2014/main" id="{57259A58-7F8D-2A1D-933A-3B6848D0DDCC}"/>
              </a:ext>
            </a:extLst>
          </p:cNvPr>
          <p:cNvSpPr txBox="1"/>
          <p:nvPr/>
        </p:nvSpPr>
        <p:spPr>
          <a:xfrm>
            <a:off x="912555" y="1500317"/>
            <a:ext cx="3507587" cy="213102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1000" b="1" dirty="0">
                <a:latin typeface="Verdana"/>
                <a:ea typeface="Calibri"/>
                <a:cs typeface="Times New Roman"/>
              </a:rPr>
              <a:t>Pourcentage rémunération nette </a:t>
            </a:r>
            <a:endParaRPr lang="fr-FR" sz="1600" b="1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20" name="Zone de texte 326">
            <a:extLst>
              <a:ext uri="{FF2B5EF4-FFF2-40B4-BE49-F238E27FC236}">
                <a16:creationId xmlns:a16="http://schemas.microsoft.com/office/drawing/2014/main" id="{DC4E35C0-D9A3-C5F8-1F39-B1C48D22CD00}"/>
              </a:ext>
            </a:extLst>
          </p:cNvPr>
          <p:cNvSpPr txBox="1"/>
          <p:nvPr/>
        </p:nvSpPr>
        <p:spPr>
          <a:xfrm>
            <a:off x="2292519" y="2726341"/>
            <a:ext cx="8264423" cy="861489"/>
          </a:xfrm>
          <a:prstGeom prst="rect">
            <a:avLst/>
          </a:prstGeom>
          <a:solidFill>
            <a:srgbClr val="9AE0EA"/>
          </a:solidFill>
          <a:ln w="6350">
            <a:solidFill>
              <a:srgbClr val="67D2DF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1000" b="1" dirty="0">
                <a:solidFill>
                  <a:schemeClr val="bg1"/>
                </a:solidFill>
                <a:latin typeface="Verdana"/>
                <a:ea typeface="Calibri"/>
                <a:cs typeface="Times New Roman"/>
              </a:rPr>
              <a:t>Rente d’invalidité CNRACL ou de la Sécurité sociale</a:t>
            </a:r>
            <a:endParaRPr lang="fr-FR" sz="14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BCA5FC38-62F6-AA95-D043-35918EC2C4F0}"/>
              </a:ext>
            </a:extLst>
          </p:cNvPr>
          <p:cNvSpPr txBox="1">
            <a:spLocks/>
          </p:cNvSpPr>
          <p:nvPr/>
        </p:nvSpPr>
        <p:spPr>
          <a:xfrm>
            <a:off x="52916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7</a:t>
            </a:fld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5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E1A1831-47A9-C5EC-20C4-A5DB4F66E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33186"/>
              </p:ext>
            </p:extLst>
          </p:nvPr>
        </p:nvGraphicFramePr>
        <p:xfrm>
          <a:off x="1602657" y="1674893"/>
          <a:ext cx="8274674" cy="2970737"/>
        </p:xfrm>
        <a:graphic>
          <a:graphicData uri="http://schemas.openxmlformats.org/drawingml/2006/table">
            <a:tbl>
              <a:tblPr/>
              <a:tblGrid>
                <a:gridCol w="1839334">
                  <a:extLst>
                    <a:ext uri="{9D8B030D-6E8A-4147-A177-3AD203B41FA5}">
                      <a16:colId xmlns:a16="http://schemas.microsoft.com/office/drawing/2014/main" val="723838699"/>
                    </a:ext>
                  </a:extLst>
                </a:gridCol>
                <a:gridCol w="3217670">
                  <a:extLst>
                    <a:ext uri="{9D8B030D-6E8A-4147-A177-3AD203B41FA5}">
                      <a16:colId xmlns:a16="http://schemas.microsoft.com/office/drawing/2014/main" val="2466698820"/>
                    </a:ext>
                  </a:extLst>
                </a:gridCol>
                <a:gridCol w="3217670">
                  <a:extLst>
                    <a:ext uri="{9D8B030D-6E8A-4147-A177-3AD203B41FA5}">
                      <a16:colId xmlns:a16="http://schemas.microsoft.com/office/drawing/2014/main" val="547364560"/>
                    </a:ext>
                  </a:extLst>
                </a:gridCol>
              </a:tblGrid>
              <a:tr h="175671">
                <a:tc gridSpan="2">
                  <a:txBody>
                    <a:bodyPr/>
                    <a:lstStyle/>
                    <a:p>
                      <a:r>
                        <a:rPr lang="fr-FR" sz="3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1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21936"/>
                  </a:ext>
                </a:extLst>
              </a:tr>
              <a:tr h="374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12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717C7D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12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717C7D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422362"/>
                  </a:ext>
                </a:extLst>
              </a:tr>
              <a:tr h="484194">
                <a:tc gridSpan="2">
                  <a:txBody>
                    <a:bodyPr/>
                    <a:lstStyle/>
                    <a:p>
                      <a:pPr fontAlgn="base" hangingPunct="0">
                        <a:tabLst>
                          <a:tab pos="180340" algn="l"/>
                        </a:tabLst>
                      </a:pPr>
                      <a:r>
                        <a:rPr lang="fr-FR" sz="900" b="1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Incapacité temporaire de travail </a:t>
                      </a:r>
                      <a:r>
                        <a:rPr lang="fr-FR" sz="900" b="1" baseline="30000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ase" hangingPunct="0">
                        <a:tabLst>
                          <a:tab pos="180340" algn="l"/>
                        </a:tabLst>
                      </a:pPr>
                      <a:r>
                        <a:rPr lang="fr-FR" sz="11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1,75 %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158282"/>
                  </a:ext>
                </a:extLst>
              </a:tr>
              <a:tr h="484194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Maintien de salaire</a:t>
                      </a:r>
                      <a:endParaRPr lang="fr-FR" sz="11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du traitement de référence mensuel net</a:t>
                      </a:r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à compter du passage à demi-traitement</a:t>
                      </a:r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935585"/>
                  </a:ext>
                </a:extLst>
              </a:tr>
              <a:tr h="484194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90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Maintien du RI en plein traitement CLM / CLD</a:t>
                      </a:r>
                      <a:endParaRPr lang="fr-FR" sz="110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à compter de la date de décision d’octroi du CLM / CLD</a:t>
                      </a:r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94199"/>
                  </a:ext>
                </a:extLst>
              </a:tr>
              <a:tr h="484194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fr-FR" sz="900" b="1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Invalidité permanente </a:t>
                      </a:r>
                      <a:r>
                        <a:rPr lang="fr-FR" sz="900" b="1" baseline="30000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fr-FR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endParaRPr lang="fr-FR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670570"/>
                  </a:ext>
                </a:extLst>
              </a:tr>
              <a:tr h="484194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d’une rente</a:t>
                      </a:r>
                      <a:endParaRPr lang="fr-FR" sz="11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du traitement de référence mensuel net</a:t>
                      </a:r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81106"/>
                  </a:ext>
                </a:extLst>
              </a:tr>
            </a:tbl>
          </a:graphicData>
        </a:graphic>
      </p:graphicFrame>
      <p:sp>
        <p:nvSpPr>
          <p:cNvPr id="15" name="Rectangle 7">
            <a:extLst>
              <a:ext uri="{FF2B5EF4-FFF2-40B4-BE49-F238E27FC236}">
                <a16:creationId xmlns:a16="http://schemas.microsoft.com/office/drawing/2014/main" id="{BD9F8BAE-8041-6230-8F4F-D101E3BC3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347" y="12176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9">
            <a:hlinkClick r:id="rId2"/>
            <a:extLst>
              <a:ext uri="{FF2B5EF4-FFF2-40B4-BE49-F238E27FC236}">
                <a16:creationId xmlns:a16="http://schemas.microsoft.com/office/drawing/2014/main" id="{8B775D11-8509-047E-26A4-6D2204DD0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685" y="5900429"/>
            <a:ext cx="106554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fr-FR" altLang="fr-FR" sz="7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r>
              <a: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Prestations calculées sur le traitement net de référence en fonction de l’assiette de cotisation déterminée et sous déduction </a:t>
            </a:r>
            <a:r>
              <a:rPr lang="fr-FR" altLang="fr-FR" sz="8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prestations statutaires, Sécurité sociale, et autres régimes obligatoires.</a:t>
            </a: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fr-FR" altLang="fr-FR" sz="7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Prestations calculées sur le traitement net de référence retenu pour le calcul de pension par l’organisme compétent et sous déduction des prestations versées par celui-ci.</a:t>
            </a:r>
            <a:endParaRPr kumimoji="0" lang="fr-FR" altLang="fr-FR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endParaRPr kumimoji="0" lang="fr-FR" altLang="fr-F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E9F5E9-FB7D-F329-1877-7FA102100533}"/>
              </a:ext>
            </a:extLst>
          </p:cNvPr>
          <p:cNvSpPr txBox="1"/>
          <p:nvPr/>
        </p:nvSpPr>
        <p:spPr>
          <a:xfrm>
            <a:off x="305555" y="393939"/>
            <a:ext cx="6097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hangingPunct="0">
              <a:tabLst>
                <a:tab pos="180340" algn="l"/>
              </a:tabLst>
            </a:pPr>
            <a:r>
              <a:rPr lang="fr-FR" sz="1800" spc="-10" dirty="0">
                <a:solidFill>
                  <a:srgbClr val="E60028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REGIME DE BASE : INCAPACITE TEMPORAIRE DE TRAVAIL / INVALIDITE PERMANENTE </a:t>
            </a:r>
            <a:endParaRPr lang="fr-FR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183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0D75C0D5-8076-CE00-3794-0A336CA42862}"/>
              </a:ext>
            </a:extLst>
          </p:cNvPr>
          <p:cNvSpPr txBox="1"/>
          <p:nvPr/>
        </p:nvSpPr>
        <p:spPr>
          <a:xfrm>
            <a:off x="396089" y="565893"/>
            <a:ext cx="1004255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hangingPunct="0">
              <a:tabLst>
                <a:tab pos="180340" algn="l"/>
              </a:tabLst>
            </a:pPr>
            <a:r>
              <a:rPr lang="fr-FR" sz="1800" dirty="0">
                <a:solidFill>
                  <a:srgbClr val="E60028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 1 : PERTE DE RETRAITE CONSECUTIVE A UNE INVALIDITE PERMANENTE</a:t>
            </a:r>
            <a:r>
              <a:rPr lang="fr-FR" sz="800" dirty="0">
                <a:solidFill>
                  <a:srgbClr val="E60028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(UNIQUEMENT AU CHOIX DE L’AGENT CNRACL)</a:t>
            </a:r>
            <a:endParaRPr lang="fr-FR" sz="2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C2BE77B-D465-C16E-896C-2950865FFAD8}"/>
              </a:ext>
            </a:extLst>
          </p:cNvPr>
          <p:cNvSpPr txBox="1"/>
          <p:nvPr/>
        </p:nvSpPr>
        <p:spPr>
          <a:xfrm>
            <a:off x="396089" y="3522770"/>
            <a:ext cx="609750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solidFill>
                  <a:srgbClr val="E60028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 2 : DECES / PTIA </a:t>
            </a:r>
            <a:endParaRPr lang="fr-FR" dirty="0">
              <a:solidFill>
                <a:srgbClr val="E60028"/>
              </a:solidFill>
              <a:highlight>
                <a:srgbClr val="FFFFFF"/>
              </a:highlight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800" dirty="0">
                <a:solidFill>
                  <a:srgbClr val="E60028"/>
                </a:solidFill>
                <a:effectLst/>
                <a:highlight>
                  <a:srgbClr val="FFFFFF"/>
                </a:highlight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(AU CHOIX DE L’AGENT)</a:t>
            </a:r>
            <a:endParaRPr lang="fr-FR" sz="2800" dirty="0">
              <a:effectLst/>
              <a:highlight>
                <a:srgbClr val="FFFFFF"/>
              </a:highlight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94EAB9-0D16-FAFC-3657-F2F01D77D5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475670"/>
              </p:ext>
            </p:extLst>
          </p:nvPr>
        </p:nvGraphicFramePr>
        <p:xfrm>
          <a:off x="1980444" y="4134259"/>
          <a:ext cx="7127341" cy="1288767"/>
        </p:xfrm>
        <a:graphic>
          <a:graphicData uri="http://schemas.openxmlformats.org/drawingml/2006/table">
            <a:tbl>
              <a:tblPr/>
              <a:tblGrid>
                <a:gridCol w="2338059">
                  <a:extLst>
                    <a:ext uri="{9D8B030D-6E8A-4147-A177-3AD203B41FA5}">
                      <a16:colId xmlns:a16="http://schemas.microsoft.com/office/drawing/2014/main" val="2940671387"/>
                    </a:ext>
                  </a:extLst>
                </a:gridCol>
                <a:gridCol w="2589291">
                  <a:extLst>
                    <a:ext uri="{9D8B030D-6E8A-4147-A177-3AD203B41FA5}">
                      <a16:colId xmlns:a16="http://schemas.microsoft.com/office/drawing/2014/main" val="262502623"/>
                    </a:ext>
                  </a:extLst>
                </a:gridCol>
                <a:gridCol w="2199991">
                  <a:extLst>
                    <a:ext uri="{9D8B030D-6E8A-4147-A177-3AD203B41FA5}">
                      <a16:colId xmlns:a16="http://schemas.microsoft.com/office/drawing/2014/main" val="343832096"/>
                    </a:ext>
                  </a:extLst>
                </a:gridCol>
              </a:tblGrid>
              <a:tr h="370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484250"/>
                  </a:ext>
                </a:extLst>
              </a:tr>
              <a:tr h="918725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 capital</a:t>
                      </a:r>
                      <a:endParaRPr lang="fr-FR" sz="11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100 % du traitement de référence annuel net</a:t>
                      </a:r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+ 0,20 %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73073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260DB53-6986-6A84-02E7-730D450C0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317480"/>
              </p:ext>
            </p:extLst>
          </p:nvPr>
        </p:nvGraphicFramePr>
        <p:xfrm>
          <a:off x="1980443" y="1434974"/>
          <a:ext cx="7127341" cy="1288767"/>
        </p:xfrm>
        <a:graphic>
          <a:graphicData uri="http://schemas.openxmlformats.org/drawingml/2006/table">
            <a:tbl>
              <a:tblPr/>
              <a:tblGrid>
                <a:gridCol w="2338059">
                  <a:extLst>
                    <a:ext uri="{9D8B030D-6E8A-4147-A177-3AD203B41FA5}">
                      <a16:colId xmlns:a16="http://schemas.microsoft.com/office/drawing/2014/main" val="2940671387"/>
                    </a:ext>
                  </a:extLst>
                </a:gridCol>
                <a:gridCol w="2589291">
                  <a:extLst>
                    <a:ext uri="{9D8B030D-6E8A-4147-A177-3AD203B41FA5}">
                      <a16:colId xmlns:a16="http://schemas.microsoft.com/office/drawing/2014/main" val="262502623"/>
                    </a:ext>
                  </a:extLst>
                </a:gridCol>
                <a:gridCol w="2199991">
                  <a:extLst>
                    <a:ext uri="{9D8B030D-6E8A-4147-A177-3AD203B41FA5}">
                      <a16:colId xmlns:a16="http://schemas.microsoft.com/office/drawing/2014/main" val="343832096"/>
                    </a:ext>
                  </a:extLst>
                </a:gridCol>
              </a:tblGrid>
              <a:tr h="3700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10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9050" marR="190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484250"/>
                  </a:ext>
                </a:extLst>
              </a:tr>
              <a:tr h="918725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d’une rente  </a:t>
                      </a:r>
                      <a:endParaRPr lang="fr-FR" sz="11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9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de la perte de retraite nette justifiée</a:t>
                      </a:r>
                      <a:endParaRPr lang="fr-FR" sz="900" dirty="0">
                        <a:highlight>
                          <a:srgbClr val="9AE0EA"/>
                        </a:highlight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+ 0,60%</a:t>
                      </a:r>
                      <a:endParaRPr lang="fr-FR" sz="1100" dirty="0">
                        <a:highlight>
                          <a:srgbClr val="9AE0EA"/>
                        </a:highlight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7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6749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lecteam nuancier">
      <a:dk1>
        <a:srgbClr val="000000"/>
      </a:dk1>
      <a:lt1>
        <a:srgbClr val="FFFFFF"/>
      </a:lt1>
      <a:dk2>
        <a:srgbClr val="717C7D"/>
      </a:dk2>
      <a:lt2>
        <a:srgbClr val="EDEDED"/>
      </a:lt2>
      <a:accent1>
        <a:srgbClr val="E30613"/>
      </a:accent1>
      <a:accent2>
        <a:srgbClr val="88C6A0"/>
      </a:accent2>
      <a:accent3>
        <a:srgbClr val="71C7D7"/>
      </a:accent3>
      <a:accent4>
        <a:srgbClr val="28398E"/>
      </a:accent4>
      <a:accent5>
        <a:srgbClr val="EFDF00"/>
      </a:accent5>
      <a:accent6>
        <a:srgbClr val="E9521D"/>
      </a:accent6>
      <a:hlink>
        <a:srgbClr val="A61A2F"/>
      </a:hlink>
      <a:folHlink>
        <a:srgbClr val="CCD5D8"/>
      </a:folHlink>
    </a:clrScheme>
    <a:fontScheme name="Collecte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imation CDG 46" id="{E6C280CC-474F-42CA-AFD5-61942D105EDC}" vid="{612E7983-7071-4F9F-A9F8-FEE15ED8E42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Animation CDG 46</Template>
  <TotalTime>257</TotalTime>
  <Words>1709</Words>
  <Application>Microsoft Office PowerPoint</Application>
  <PresentationFormat>Grand écran</PresentationFormat>
  <Paragraphs>305</Paragraphs>
  <Slides>28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9" baseType="lpstr">
      <vt:lpstr>Andalus</vt:lpstr>
      <vt:lpstr>Aptos</vt:lpstr>
      <vt:lpstr>Arial</vt:lpstr>
      <vt:lpstr>Calibri</vt:lpstr>
      <vt:lpstr>Century Gothic</vt:lpstr>
      <vt:lpstr>Google Sans</vt:lpstr>
      <vt:lpstr>Tahoma</vt:lpstr>
      <vt:lpstr>Times New Roman</vt:lpstr>
      <vt:lpstr>Verdana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MODALITÉS D’ADHÉSION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Collecteam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MMT MARTINS Mathilde</dc:creator>
  <cp:lastModifiedBy>Anne-Sophie PARAIRE</cp:lastModifiedBy>
  <cp:revision>29</cp:revision>
  <cp:lastPrinted>2024-09-10T13:06:22Z</cp:lastPrinted>
  <dcterms:created xsi:type="dcterms:W3CDTF">2024-07-25T13:53:19Z</dcterms:created>
  <dcterms:modified xsi:type="dcterms:W3CDTF">2024-09-24T13:41:21Z</dcterms:modified>
</cp:coreProperties>
</file>